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4" r:id="rId4"/>
    <p:sldId id="265" r:id="rId5"/>
  </p:sldIdLst>
  <p:sldSz cx="9144000" cy="6858000" type="screen4x3"/>
  <p:notesSz cx="6858000" cy="9144000"/>
  <p:defaultTextStyle>
    <a:defPPr>
      <a:defRPr lang="es-G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CFFF"/>
    <a:srgbClr val="88992D"/>
    <a:srgbClr val="FF63F5"/>
    <a:srgbClr val="FFD0A1"/>
    <a:srgbClr val="AFFF7D"/>
    <a:srgbClr val="7B6949"/>
    <a:srgbClr val="C56D7E"/>
    <a:srgbClr val="625F95"/>
    <a:srgbClr val="6398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92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GT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6BE4-4E10-4EFE-A385-EFA4A80F9F27}" type="datetimeFigureOut">
              <a:rPr lang="es-GT" smtClean="0"/>
              <a:t>6/30/16</a:t>
            </a:fld>
            <a:endParaRPr lang="es-GT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A36-CE5A-4DF6-9F77-08D824158598}" type="slidenum">
              <a:rPr lang="es-GT" smtClean="0"/>
              <a:t>‹#›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106009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6BE4-4E10-4EFE-A385-EFA4A80F9F27}" type="datetimeFigureOut">
              <a:rPr lang="es-GT" smtClean="0"/>
              <a:t>6/30/16</a:t>
            </a:fld>
            <a:endParaRPr lang="es-GT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A36-CE5A-4DF6-9F77-08D824158598}" type="slidenum">
              <a:rPr lang="es-GT" smtClean="0"/>
              <a:t>‹#›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02298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6BE4-4E10-4EFE-A385-EFA4A80F9F27}" type="datetimeFigureOut">
              <a:rPr lang="es-GT" smtClean="0"/>
              <a:t>6/30/16</a:t>
            </a:fld>
            <a:endParaRPr lang="es-GT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A36-CE5A-4DF6-9F77-08D824158598}" type="slidenum">
              <a:rPr lang="es-GT" smtClean="0"/>
              <a:t>‹#›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371966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6BE4-4E10-4EFE-A385-EFA4A80F9F27}" type="datetimeFigureOut">
              <a:rPr lang="es-GT" smtClean="0"/>
              <a:t>6/30/16</a:t>
            </a:fld>
            <a:endParaRPr lang="es-GT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A36-CE5A-4DF6-9F77-08D824158598}" type="slidenum">
              <a:rPr lang="es-GT" smtClean="0"/>
              <a:t>‹#›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461610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6BE4-4E10-4EFE-A385-EFA4A80F9F27}" type="datetimeFigureOut">
              <a:rPr lang="es-GT" smtClean="0"/>
              <a:t>6/30/16</a:t>
            </a:fld>
            <a:endParaRPr lang="es-GT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A36-CE5A-4DF6-9F77-08D824158598}" type="slidenum">
              <a:rPr lang="es-GT" smtClean="0"/>
              <a:t>‹#›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68236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6BE4-4E10-4EFE-A385-EFA4A80F9F27}" type="datetimeFigureOut">
              <a:rPr lang="es-GT" smtClean="0"/>
              <a:t>6/30/16</a:t>
            </a:fld>
            <a:endParaRPr lang="es-G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A36-CE5A-4DF6-9F77-08D824158598}" type="slidenum">
              <a:rPr lang="es-GT" smtClean="0"/>
              <a:t>‹#›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3517957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6BE4-4E10-4EFE-A385-EFA4A80F9F27}" type="datetimeFigureOut">
              <a:rPr lang="es-GT" smtClean="0"/>
              <a:t>6/30/16</a:t>
            </a:fld>
            <a:endParaRPr lang="es-GT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A36-CE5A-4DF6-9F77-08D824158598}" type="slidenum">
              <a:rPr lang="es-GT" smtClean="0"/>
              <a:t>‹#›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3831237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6BE4-4E10-4EFE-A385-EFA4A80F9F27}" type="datetimeFigureOut">
              <a:rPr lang="es-GT" smtClean="0"/>
              <a:t>6/30/16</a:t>
            </a:fld>
            <a:endParaRPr lang="es-GT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A36-CE5A-4DF6-9F77-08D824158598}" type="slidenum">
              <a:rPr lang="es-GT" smtClean="0"/>
              <a:t>‹#›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1602663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6BE4-4E10-4EFE-A385-EFA4A80F9F27}" type="datetimeFigureOut">
              <a:rPr lang="es-GT" smtClean="0"/>
              <a:t>6/30/16</a:t>
            </a:fld>
            <a:endParaRPr lang="es-GT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A36-CE5A-4DF6-9F77-08D824158598}" type="slidenum">
              <a:rPr lang="es-GT" smtClean="0"/>
              <a:t>‹#›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3911256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6BE4-4E10-4EFE-A385-EFA4A80F9F27}" type="datetimeFigureOut">
              <a:rPr lang="es-GT" smtClean="0"/>
              <a:t>6/30/16</a:t>
            </a:fld>
            <a:endParaRPr lang="es-G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A36-CE5A-4DF6-9F77-08D824158598}" type="slidenum">
              <a:rPr lang="es-GT" smtClean="0"/>
              <a:t>‹#›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016865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GT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6BE4-4E10-4EFE-A385-EFA4A80F9F27}" type="datetimeFigureOut">
              <a:rPr lang="es-GT" smtClean="0"/>
              <a:t>6/30/16</a:t>
            </a:fld>
            <a:endParaRPr lang="es-G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A36-CE5A-4DF6-9F77-08D824158598}" type="slidenum">
              <a:rPr lang="es-GT" smtClean="0"/>
              <a:t>‹#›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110141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16BE4-4E10-4EFE-A385-EFA4A80F9F27}" type="datetimeFigureOut">
              <a:rPr lang="es-GT" smtClean="0"/>
              <a:t>6/30/16</a:t>
            </a:fld>
            <a:endParaRPr lang="es-GT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GT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3AA36-CE5A-4DF6-9F77-08D824158598}" type="slidenum">
              <a:rPr lang="es-GT" smtClean="0"/>
              <a:t>‹#›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539822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G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6" Type="http://schemas.microsoft.com/office/2007/relationships/hdphoto" Target="../media/hdphoto2.wdp"/><Relationship Id="rId7" Type="http://schemas.openxmlformats.org/officeDocument/2006/relationships/image" Target="../media/image5.png"/><Relationship Id="rId8" Type="http://schemas.microsoft.com/office/2007/relationships/hdphoto" Target="../media/hdphoto3.wdp"/><Relationship Id="rId9" Type="http://schemas.openxmlformats.org/officeDocument/2006/relationships/image" Target="../media/image6.jpeg"/><Relationship Id="rId10" Type="http://schemas.microsoft.com/office/2007/relationships/hdphoto" Target="../media/hdphoto4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.jpg"/><Relationship Id="rId5" Type="http://schemas.openxmlformats.org/officeDocument/2006/relationships/image" Target="../media/image10.jp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6300192" y="2852936"/>
            <a:ext cx="0" cy="1368152"/>
          </a:xfrm>
          <a:prstGeom prst="line">
            <a:avLst/>
          </a:prstGeom>
          <a:ln w="571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788296" y="2996952"/>
            <a:ext cx="1728192" cy="0"/>
          </a:xfrm>
          <a:prstGeom prst="line">
            <a:avLst/>
          </a:prstGeom>
          <a:ln w="57150" cmpd="sng">
            <a:solidFill>
              <a:srgbClr val="40404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12" idx="3"/>
          </p:cNvCxnSpPr>
          <p:nvPr/>
        </p:nvCxnSpPr>
        <p:spPr>
          <a:xfrm>
            <a:off x="3635896" y="4293096"/>
            <a:ext cx="1728192" cy="0"/>
          </a:xfrm>
          <a:prstGeom prst="line">
            <a:avLst/>
          </a:prstGeom>
          <a:ln w="571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6" idx="2"/>
          </p:cNvCxnSpPr>
          <p:nvPr/>
        </p:nvCxnSpPr>
        <p:spPr>
          <a:xfrm>
            <a:off x="2231740" y="1050995"/>
            <a:ext cx="36004" cy="4394229"/>
          </a:xfrm>
          <a:prstGeom prst="line">
            <a:avLst/>
          </a:prstGeom>
          <a:ln w="57150" cmpd="sng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12740612-divertida-caricatura-de-empleado-de-oficina-Foto-de-archiv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056" y="1052736"/>
            <a:ext cx="1549152" cy="1549152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467544" y="332656"/>
            <a:ext cx="3672408" cy="720080"/>
            <a:chOff x="467544" y="548680"/>
            <a:chExt cx="3672408" cy="720080"/>
          </a:xfrm>
        </p:grpSpPr>
        <p:sp>
          <p:nvSpPr>
            <p:cNvPr id="5" name="Rectangle 4"/>
            <p:cNvSpPr/>
            <p:nvPr/>
          </p:nvSpPr>
          <p:spPr>
            <a:xfrm>
              <a:off x="467544" y="548680"/>
              <a:ext cx="3672408" cy="720080"/>
            </a:xfrm>
            <a:prstGeom prst="rect">
              <a:avLst/>
            </a:prstGeom>
            <a:solidFill>
              <a:srgbClr val="0000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7544" y="620688"/>
              <a:ext cx="35283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 smtClean="0">
                  <a:solidFill>
                    <a:schemeClr val="bg1"/>
                  </a:solidFill>
                  <a:latin typeface="Ayuthaya"/>
                  <a:cs typeface="Ayuthaya"/>
                </a:rPr>
                <a:t>Asegurar</a:t>
              </a:r>
              <a:r>
                <a:rPr lang="en-US" b="1" dirty="0" smtClean="0">
                  <a:solidFill>
                    <a:schemeClr val="bg1"/>
                  </a:solidFill>
                  <a:latin typeface="Ayuthaya"/>
                  <a:cs typeface="Ayuthaya"/>
                </a:rPr>
                <a:t> </a:t>
              </a:r>
              <a:r>
                <a:rPr lang="en-US" b="1" dirty="0" err="1" smtClean="0">
                  <a:solidFill>
                    <a:schemeClr val="bg1"/>
                  </a:solidFill>
                  <a:latin typeface="Ayuthaya"/>
                  <a:cs typeface="Ayuthaya"/>
                </a:rPr>
                <a:t>catapulta</a:t>
              </a:r>
              <a:r>
                <a:rPr lang="en-US" b="1" dirty="0" smtClean="0">
                  <a:solidFill>
                    <a:schemeClr val="bg1"/>
                  </a:solidFill>
                  <a:latin typeface="Ayuthaya"/>
                  <a:cs typeface="Ayuthaya"/>
                </a:rPr>
                <a:t> – </a:t>
              </a:r>
              <a:r>
                <a:rPr lang="en-US" b="1" dirty="0" err="1" smtClean="0">
                  <a:solidFill>
                    <a:schemeClr val="bg1"/>
                  </a:solidFill>
                  <a:latin typeface="Ayuthaya"/>
                  <a:cs typeface="Ayuthaya"/>
                </a:rPr>
                <a:t>apretar</a:t>
              </a:r>
              <a:r>
                <a:rPr lang="en-US" b="1" dirty="0" smtClean="0">
                  <a:solidFill>
                    <a:schemeClr val="bg1"/>
                  </a:solidFill>
                  <a:latin typeface="Ayuthaya"/>
                  <a:cs typeface="Ayuthaya"/>
                </a:rPr>
                <a:t> </a:t>
              </a:r>
              <a:r>
                <a:rPr lang="en-US" b="1" dirty="0" err="1" smtClean="0">
                  <a:solidFill>
                    <a:schemeClr val="bg1"/>
                  </a:solidFill>
                  <a:latin typeface="Ayuthaya"/>
                  <a:cs typeface="Ayuthaya"/>
                </a:rPr>
                <a:t>tornillos</a:t>
              </a:r>
              <a:endParaRPr lang="en-US" b="1" dirty="0">
                <a:solidFill>
                  <a:schemeClr val="bg1"/>
                </a:solidFill>
                <a:latin typeface="Ayuthaya"/>
                <a:cs typeface="Ayuthaya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67544" y="1484784"/>
            <a:ext cx="3672408" cy="720080"/>
            <a:chOff x="467544" y="1412776"/>
            <a:chExt cx="3672408" cy="720080"/>
          </a:xfrm>
        </p:grpSpPr>
        <p:sp>
          <p:nvSpPr>
            <p:cNvPr id="8" name="Rectangle 7"/>
            <p:cNvSpPr/>
            <p:nvPr/>
          </p:nvSpPr>
          <p:spPr>
            <a:xfrm>
              <a:off x="467544" y="1412776"/>
              <a:ext cx="3672408" cy="720080"/>
            </a:xfrm>
            <a:prstGeom prst="rect">
              <a:avLst/>
            </a:prstGeom>
            <a:solidFill>
              <a:srgbClr val="0000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7544" y="1484784"/>
              <a:ext cx="35283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Ayuthaya"/>
                  <a:cs typeface="Ayuthaya"/>
                </a:rPr>
                <a:t>Mover </a:t>
              </a:r>
              <a:r>
                <a:rPr lang="en-US" b="1" dirty="0" err="1" smtClean="0">
                  <a:solidFill>
                    <a:schemeClr val="bg1"/>
                  </a:solidFill>
                  <a:latin typeface="Ayuthaya"/>
                  <a:cs typeface="Ayuthaya"/>
                </a:rPr>
                <a:t>palanca</a:t>
              </a:r>
              <a:r>
                <a:rPr lang="en-US" b="1" dirty="0" smtClean="0">
                  <a:solidFill>
                    <a:schemeClr val="bg1"/>
                  </a:solidFill>
                  <a:latin typeface="Ayuthaya"/>
                  <a:cs typeface="Ayuthaya"/>
                </a:rPr>
                <a:t> </a:t>
              </a:r>
              <a:r>
                <a:rPr lang="en-US" b="1" dirty="0" err="1" smtClean="0">
                  <a:solidFill>
                    <a:schemeClr val="bg1"/>
                  </a:solidFill>
                  <a:latin typeface="Ayuthaya"/>
                  <a:cs typeface="Ayuthaya"/>
                </a:rPr>
                <a:t>tiro</a:t>
              </a:r>
              <a:r>
                <a:rPr lang="en-US" b="1" dirty="0" smtClean="0">
                  <a:solidFill>
                    <a:schemeClr val="bg1"/>
                  </a:solidFill>
                  <a:latin typeface="Ayuthaya"/>
                  <a:cs typeface="Ayuthaya"/>
                </a:rPr>
                <a:t> hasta </a:t>
              </a:r>
              <a:r>
                <a:rPr lang="en-US" b="1" dirty="0" err="1" smtClean="0">
                  <a:solidFill>
                    <a:schemeClr val="bg1"/>
                  </a:solidFill>
                  <a:latin typeface="Ayuthaya"/>
                  <a:cs typeface="Ayuthaya"/>
                </a:rPr>
                <a:t>ángulo</a:t>
              </a:r>
              <a:r>
                <a:rPr lang="en-US" b="1" dirty="0" smtClean="0">
                  <a:solidFill>
                    <a:schemeClr val="bg1"/>
                  </a:solidFill>
                  <a:latin typeface="Ayuthaya"/>
                  <a:cs typeface="Ayuthaya"/>
                </a:rPr>
                <a:t> de 10 </a:t>
              </a:r>
              <a:r>
                <a:rPr lang="en-US" b="1" dirty="0" err="1" smtClean="0">
                  <a:solidFill>
                    <a:schemeClr val="bg1"/>
                  </a:solidFill>
                  <a:latin typeface="Ayuthaya"/>
                  <a:cs typeface="Ayuthaya"/>
                </a:rPr>
                <a:t>grados</a:t>
              </a:r>
              <a:endParaRPr lang="en-US" b="1" dirty="0">
                <a:solidFill>
                  <a:schemeClr val="bg1"/>
                </a:solidFill>
                <a:latin typeface="Ayuthaya"/>
                <a:cs typeface="Ayuthaya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67544" y="2636912"/>
            <a:ext cx="3672408" cy="720080"/>
            <a:chOff x="467544" y="2276872"/>
            <a:chExt cx="3672408" cy="720080"/>
          </a:xfrm>
        </p:grpSpPr>
        <p:sp>
          <p:nvSpPr>
            <p:cNvPr id="10" name="Rectangle 9"/>
            <p:cNvSpPr/>
            <p:nvPr/>
          </p:nvSpPr>
          <p:spPr>
            <a:xfrm>
              <a:off x="467544" y="2276872"/>
              <a:ext cx="3672408" cy="720080"/>
            </a:xfrm>
            <a:prstGeom prst="rect">
              <a:avLst/>
            </a:prstGeom>
            <a:solidFill>
              <a:srgbClr val="0000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7544" y="2348880"/>
              <a:ext cx="35283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 smtClean="0">
                  <a:solidFill>
                    <a:schemeClr val="bg1"/>
                  </a:solidFill>
                  <a:latin typeface="Ayuthaya"/>
                  <a:cs typeface="Ayuthaya"/>
                </a:rPr>
                <a:t>Colocar</a:t>
              </a:r>
              <a:r>
                <a:rPr lang="en-US" b="1" dirty="0" smtClean="0">
                  <a:solidFill>
                    <a:schemeClr val="bg1"/>
                  </a:solidFill>
                  <a:latin typeface="Ayuthaya"/>
                  <a:cs typeface="Ayuthaya"/>
                </a:rPr>
                <a:t> </a:t>
              </a:r>
              <a:r>
                <a:rPr lang="en-US" b="1" dirty="0" err="1" smtClean="0">
                  <a:solidFill>
                    <a:schemeClr val="bg1"/>
                  </a:solidFill>
                  <a:latin typeface="Ayuthaya"/>
                  <a:cs typeface="Ayuthaya"/>
                </a:rPr>
                <a:t>proyectil</a:t>
              </a:r>
              <a:r>
                <a:rPr lang="en-US" b="1" dirty="0" smtClean="0">
                  <a:solidFill>
                    <a:schemeClr val="bg1"/>
                  </a:solidFill>
                  <a:latin typeface="Ayuthaya"/>
                  <a:cs typeface="Ayuthaya"/>
                </a:rPr>
                <a:t> en la </a:t>
              </a:r>
              <a:r>
                <a:rPr lang="en-US" b="1" dirty="0" err="1" smtClean="0">
                  <a:solidFill>
                    <a:schemeClr val="bg1"/>
                  </a:solidFill>
                  <a:latin typeface="Ayuthaya"/>
                  <a:cs typeface="Ayuthaya"/>
                </a:rPr>
                <a:t>copa</a:t>
              </a:r>
              <a:r>
                <a:rPr lang="en-US" b="1" dirty="0" smtClean="0">
                  <a:solidFill>
                    <a:schemeClr val="bg1"/>
                  </a:solidFill>
                  <a:latin typeface="Ayuthaya"/>
                  <a:cs typeface="Ayuthaya"/>
                </a:rPr>
                <a:t> y </a:t>
              </a:r>
              <a:r>
                <a:rPr lang="en-US" b="1" dirty="0" err="1" smtClean="0">
                  <a:solidFill>
                    <a:schemeClr val="bg1"/>
                  </a:solidFill>
                  <a:latin typeface="Ayuthaya"/>
                  <a:cs typeface="Ayuthaya"/>
                </a:rPr>
                <a:t>disparar</a:t>
              </a:r>
              <a:endParaRPr lang="en-US" b="1" dirty="0">
                <a:solidFill>
                  <a:schemeClr val="bg1"/>
                </a:solidFill>
                <a:latin typeface="Ayuthaya"/>
                <a:cs typeface="Ayuthaya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99592" y="3717032"/>
            <a:ext cx="2736304" cy="1152128"/>
            <a:chOff x="899592" y="3212976"/>
            <a:chExt cx="2736304" cy="1152128"/>
          </a:xfrm>
        </p:grpSpPr>
        <p:sp>
          <p:nvSpPr>
            <p:cNvPr id="12" name="Diamond 11"/>
            <p:cNvSpPr/>
            <p:nvPr/>
          </p:nvSpPr>
          <p:spPr>
            <a:xfrm>
              <a:off x="899592" y="3212976"/>
              <a:ext cx="2736304" cy="1152128"/>
            </a:xfrm>
            <a:prstGeom prst="diamond">
              <a:avLst/>
            </a:prstGeom>
            <a:solidFill>
              <a:srgbClr val="639849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124000" y="3502749"/>
              <a:ext cx="23678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  <a:latin typeface="Ayuthaya"/>
                  <a:cs typeface="Ayuthaya"/>
                </a:rPr>
                <a:t>¿</a:t>
              </a:r>
              <a:r>
                <a:rPr lang="en-US" b="1" dirty="0" err="1" smtClean="0">
                  <a:solidFill>
                    <a:schemeClr val="accent2">
                      <a:lumMod val="75000"/>
                    </a:schemeClr>
                  </a:solidFill>
                  <a:latin typeface="Ayuthaya"/>
                  <a:cs typeface="Ayuthaya"/>
                </a:rPr>
                <a:t>Dió</a:t>
              </a:r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  <a:latin typeface="Ayuthaya"/>
                  <a:cs typeface="Ayuthaya"/>
                </a:rPr>
                <a:t> en el </a:t>
              </a:r>
              <a:r>
                <a:rPr lang="en-US" b="1" dirty="0" err="1" smtClean="0">
                  <a:solidFill>
                    <a:schemeClr val="accent2">
                      <a:lumMod val="75000"/>
                    </a:schemeClr>
                  </a:solidFill>
                  <a:latin typeface="Ayuthaya"/>
                  <a:cs typeface="Ayuthaya"/>
                </a:rPr>
                <a:t>blanco</a:t>
              </a:r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  <a:latin typeface="Ayuthaya"/>
                  <a:cs typeface="Ayuthaya"/>
                </a:rPr>
                <a:t>?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  <a:latin typeface="Ayuthaya"/>
                <a:cs typeface="Ayuthaya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4644008" y="3861048"/>
            <a:ext cx="3672408" cy="720080"/>
          </a:xfrm>
          <a:prstGeom prst="rect">
            <a:avLst/>
          </a:prstGeom>
          <a:solidFill>
            <a:srgbClr val="66006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644008" y="3861048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/>
                </a:solidFill>
                <a:latin typeface="Ayuthaya"/>
                <a:cs typeface="Ayuthaya"/>
              </a:rPr>
              <a:t>Reubicar</a:t>
            </a:r>
            <a:r>
              <a:rPr lang="en-US" b="1" dirty="0" smtClean="0">
                <a:solidFill>
                  <a:schemeClr val="bg1"/>
                </a:solidFill>
                <a:latin typeface="Ayuthaya"/>
                <a:cs typeface="Ayuthaya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Ayuthaya"/>
                <a:cs typeface="Ayuthaya"/>
              </a:rPr>
              <a:t>catapulta</a:t>
            </a:r>
            <a:r>
              <a:rPr lang="en-US" b="1" dirty="0" smtClean="0">
                <a:solidFill>
                  <a:schemeClr val="bg1"/>
                </a:solidFill>
                <a:latin typeface="Ayuthaya"/>
                <a:cs typeface="Ayuthaya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Ayuthaya"/>
                <a:cs typeface="Ayuthaya"/>
              </a:rPr>
              <a:t>si</a:t>
            </a:r>
            <a:r>
              <a:rPr lang="en-US" b="1" dirty="0" smtClean="0">
                <a:solidFill>
                  <a:schemeClr val="bg1"/>
                </a:solidFill>
                <a:latin typeface="Ayuthaya"/>
                <a:cs typeface="Ayuthaya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Ayuthaya"/>
                <a:cs typeface="Ayuthaya"/>
              </a:rPr>
              <a:t>posición</a:t>
            </a:r>
            <a:r>
              <a:rPr lang="en-US" b="1" dirty="0" smtClean="0">
                <a:solidFill>
                  <a:schemeClr val="bg1"/>
                </a:solidFill>
                <a:latin typeface="Ayuthaya"/>
                <a:cs typeface="Ayuthaya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Ayuthaya"/>
                <a:cs typeface="Ayuthaya"/>
              </a:rPr>
              <a:t>es</a:t>
            </a:r>
            <a:r>
              <a:rPr lang="en-US" b="1" dirty="0" smtClean="0">
                <a:solidFill>
                  <a:schemeClr val="bg1"/>
                </a:solidFill>
                <a:latin typeface="Ayuthaya"/>
                <a:cs typeface="Ayuthaya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Ayuthaya"/>
                <a:cs typeface="Ayuthaya"/>
              </a:rPr>
              <a:t>incorrecta</a:t>
            </a:r>
            <a:endParaRPr lang="en-US" b="1" dirty="0">
              <a:solidFill>
                <a:schemeClr val="bg1"/>
              </a:solidFill>
              <a:latin typeface="Ayuthaya"/>
              <a:cs typeface="Ayuthaya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44008" y="2780928"/>
            <a:ext cx="3672408" cy="720080"/>
          </a:xfrm>
          <a:prstGeom prst="rect">
            <a:avLst/>
          </a:prstGeom>
          <a:solidFill>
            <a:srgbClr val="66006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644008" y="2852936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/>
                </a:solidFill>
                <a:latin typeface="Ayuthaya"/>
                <a:cs typeface="Ayuthaya"/>
              </a:rPr>
              <a:t>Modificar</a:t>
            </a:r>
            <a:r>
              <a:rPr lang="en-US" b="1" dirty="0" smtClean="0">
                <a:solidFill>
                  <a:schemeClr val="bg1"/>
                </a:solidFill>
                <a:latin typeface="Ayuthaya"/>
                <a:cs typeface="Ayuthaya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Ayuthaya"/>
                <a:cs typeface="Ayuthaya"/>
              </a:rPr>
              <a:t>ángulos</a:t>
            </a:r>
            <a:r>
              <a:rPr lang="en-US" b="1" dirty="0" smtClean="0">
                <a:solidFill>
                  <a:schemeClr val="bg1"/>
                </a:solidFill>
                <a:latin typeface="Ayuthaya"/>
                <a:cs typeface="Ayuthaya"/>
              </a:rPr>
              <a:t> de </a:t>
            </a:r>
            <a:r>
              <a:rPr lang="en-US" b="1" dirty="0" err="1" smtClean="0">
                <a:solidFill>
                  <a:schemeClr val="bg1"/>
                </a:solidFill>
                <a:latin typeface="Ayuthaya"/>
                <a:cs typeface="Ayuthaya"/>
              </a:rPr>
              <a:t>tiro</a:t>
            </a:r>
            <a:endParaRPr lang="en-US" b="1" dirty="0">
              <a:solidFill>
                <a:schemeClr val="bg1"/>
              </a:solidFill>
              <a:latin typeface="Ayuthaya"/>
              <a:cs typeface="Ayuthaya"/>
            </a:endParaRPr>
          </a:p>
        </p:txBody>
      </p:sp>
      <p:sp>
        <p:nvSpPr>
          <p:cNvPr id="20" name="Rounded Rectangular Callout 19"/>
          <p:cNvSpPr/>
          <p:nvPr/>
        </p:nvSpPr>
        <p:spPr>
          <a:xfrm rot="1283975">
            <a:off x="5207848" y="735024"/>
            <a:ext cx="3456384" cy="720080"/>
          </a:xfrm>
          <a:prstGeom prst="wedgeRoundRectCallou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 rot="1283975">
            <a:off x="5135840" y="736765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yuthaya"/>
                <a:cs typeface="Ayuthaya"/>
              </a:rPr>
              <a:t>¿</a:t>
            </a:r>
            <a:r>
              <a:rPr lang="en-US" b="1" dirty="0" err="1" smtClean="0">
                <a:latin typeface="Ayuthaya"/>
                <a:cs typeface="Ayuthaya"/>
              </a:rPr>
              <a:t>Es</a:t>
            </a:r>
            <a:r>
              <a:rPr lang="en-US" b="1" dirty="0" smtClean="0">
                <a:latin typeface="Ayuthaya"/>
                <a:cs typeface="Ayuthaya"/>
              </a:rPr>
              <a:t> el </a:t>
            </a:r>
            <a:r>
              <a:rPr lang="en-US" b="1" dirty="0" err="1" smtClean="0">
                <a:latin typeface="Ayuthaya"/>
                <a:cs typeface="Ayuthaya"/>
              </a:rPr>
              <a:t>movimiento</a:t>
            </a:r>
            <a:r>
              <a:rPr lang="en-US" b="1" dirty="0" smtClean="0">
                <a:latin typeface="Ayuthaya"/>
                <a:cs typeface="Ayuthaya"/>
              </a:rPr>
              <a:t> del </a:t>
            </a:r>
            <a:r>
              <a:rPr lang="en-US" b="1" dirty="0" err="1" smtClean="0">
                <a:latin typeface="Ayuthaya"/>
                <a:cs typeface="Ayuthaya"/>
              </a:rPr>
              <a:t>proyectil</a:t>
            </a:r>
            <a:r>
              <a:rPr lang="en-US" b="1" dirty="0" smtClean="0">
                <a:latin typeface="Ayuthaya"/>
                <a:cs typeface="Ayuthaya"/>
              </a:rPr>
              <a:t> </a:t>
            </a:r>
            <a:r>
              <a:rPr lang="en-US" b="1" dirty="0" err="1" smtClean="0">
                <a:latin typeface="Ayuthaya"/>
                <a:cs typeface="Ayuthaya"/>
              </a:rPr>
              <a:t>parabólico</a:t>
            </a:r>
            <a:r>
              <a:rPr lang="en-US" b="1" dirty="0" smtClean="0">
                <a:latin typeface="Ayuthaya"/>
                <a:cs typeface="Ayuthaya"/>
              </a:rPr>
              <a:t>?</a:t>
            </a:r>
            <a:endParaRPr lang="en-US" b="1" dirty="0">
              <a:latin typeface="Ayuthaya"/>
              <a:cs typeface="Ayuthaya"/>
            </a:endParaRPr>
          </a:p>
        </p:txBody>
      </p:sp>
      <p:sp>
        <p:nvSpPr>
          <p:cNvPr id="21" name="Rounded Rectangular Callout 20"/>
          <p:cNvSpPr/>
          <p:nvPr/>
        </p:nvSpPr>
        <p:spPr>
          <a:xfrm rot="20503081">
            <a:off x="5004048" y="5281314"/>
            <a:ext cx="3456384" cy="720080"/>
          </a:xfrm>
          <a:prstGeom prst="wedgeRoundRectCallou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rot="20503081">
            <a:off x="4932040" y="5312433"/>
            <a:ext cx="3528392" cy="58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yuthaya"/>
                <a:cs typeface="Ayuthaya"/>
              </a:rPr>
              <a:t>¿</a:t>
            </a:r>
            <a:r>
              <a:rPr lang="en-US" b="1" dirty="0" err="1" smtClean="0">
                <a:latin typeface="Ayuthaya"/>
                <a:cs typeface="Ayuthaya"/>
              </a:rPr>
              <a:t>Qué</a:t>
            </a:r>
            <a:r>
              <a:rPr lang="en-US" b="1" dirty="0" smtClean="0">
                <a:latin typeface="Ayuthaya"/>
                <a:cs typeface="Ayuthaya"/>
              </a:rPr>
              <a:t> </a:t>
            </a:r>
            <a:r>
              <a:rPr lang="en-US" b="1" dirty="0" err="1" smtClean="0">
                <a:latin typeface="Ayuthaya"/>
                <a:cs typeface="Ayuthaya"/>
              </a:rPr>
              <a:t>puede</a:t>
            </a:r>
            <a:r>
              <a:rPr lang="en-US" b="1" dirty="0" smtClean="0">
                <a:latin typeface="Ayuthaya"/>
                <a:cs typeface="Ayuthaya"/>
              </a:rPr>
              <a:t> </a:t>
            </a:r>
            <a:r>
              <a:rPr lang="en-US" b="1" dirty="0" err="1" smtClean="0">
                <a:latin typeface="Ayuthaya"/>
                <a:cs typeface="Ayuthaya"/>
              </a:rPr>
              <a:t>concluir</a:t>
            </a:r>
            <a:r>
              <a:rPr lang="en-US" b="1" dirty="0" smtClean="0">
                <a:latin typeface="Ayuthaya"/>
                <a:cs typeface="Ayuthaya"/>
              </a:rPr>
              <a:t> </a:t>
            </a:r>
            <a:r>
              <a:rPr lang="en-US" b="1" dirty="0" err="1" smtClean="0">
                <a:latin typeface="Ayuthaya"/>
                <a:cs typeface="Ayuthaya"/>
              </a:rPr>
              <a:t>sobre</a:t>
            </a:r>
            <a:r>
              <a:rPr lang="en-US" b="1" dirty="0" smtClean="0">
                <a:latin typeface="Ayuthaya"/>
                <a:cs typeface="Ayuthaya"/>
              </a:rPr>
              <a:t> el </a:t>
            </a:r>
            <a:r>
              <a:rPr lang="en-US" b="1" dirty="0" err="1" smtClean="0">
                <a:latin typeface="Ayuthaya"/>
                <a:cs typeface="Ayuthaya"/>
              </a:rPr>
              <a:t>ángulo</a:t>
            </a:r>
            <a:r>
              <a:rPr lang="en-US" b="1" dirty="0" smtClean="0">
                <a:latin typeface="Ayuthaya"/>
                <a:cs typeface="Ayuthaya"/>
              </a:rPr>
              <a:t> de </a:t>
            </a:r>
            <a:r>
              <a:rPr lang="en-US" b="1" dirty="0" err="1" smtClean="0">
                <a:latin typeface="Ayuthaya"/>
                <a:cs typeface="Ayuthaya"/>
              </a:rPr>
              <a:t>tiro</a:t>
            </a:r>
            <a:r>
              <a:rPr lang="en-US" b="1" dirty="0" smtClean="0">
                <a:latin typeface="Ayuthaya"/>
                <a:cs typeface="Ayuthaya"/>
              </a:rPr>
              <a:t>?</a:t>
            </a:r>
            <a:endParaRPr lang="en-US" b="1" dirty="0">
              <a:latin typeface="Ayuthaya"/>
              <a:cs typeface="Ayuthaya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539552" y="5445224"/>
            <a:ext cx="3672408" cy="720080"/>
            <a:chOff x="539552" y="4653136"/>
            <a:chExt cx="3672408" cy="720080"/>
          </a:xfrm>
        </p:grpSpPr>
        <p:sp>
          <p:nvSpPr>
            <p:cNvPr id="23" name="Rectangle 22"/>
            <p:cNvSpPr/>
            <p:nvPr/>
          </p:nvSpPr>
          <p:spPr>
            <a:xfrm>
              <a:off x="539552" y="4653136"/>
              <a:ext cx="3672408" cy="72008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39552" y="4725144"/>
              <a:ext cx="35283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 smtClean="0">
                  <a:latin typeface="Ayuthaya"/>
                  <a:cs typeface="Ayuthaya"/>
                </a:rPr>
                <a:t>Felicitaciones</a:t>
              </a:r>
              <a:r>
                <a:rPr lang="en-US" b="1" dirty="0" smtClean="0">
                  <a:latin typeface="Ayuthaya"/>
                  <a:cs typeface="Ayuthaya"/>
                </a:rPr>
                <a:t>! Este </a:t>
              </a:r>
              <a:r>
                <a:rPr lang="en-US" b="1" dirty="0" err="1" smtClean="0">
                  <a:latin typeface="Ayuthaya"/>
                  <a:cs typeface="Ayuthaya"/>
                </a:rPr>
                <a:t>es</a:t>
              </a:r>
              <a:r>
                <a:rPr lang="en-US" b="1" dirty="0" smtClean="0">
                  <a:latin typeface="Ayuthaya"/>
                  <a:cs typeface="Ayuthaya"/>
                </a:rPr>
                <a:t> el </a:t>
              </a:r>
              <a:r>
                <a:rPr lang="en-US" b="1" dirty="0" err="1" smtClean="0">
                  <a:latin typeface="Ayuthaya"/>
                  <a:cs typeface="Ayuthaya"/>
                </a:rPr>
                <a:t>ángulo</a:t>
              </a:r>
              <a:r>
                <a:rPr lang="en-US" b="1" dirty="0" smtClean="0">
                  <a:latin typeface="Ayuthaya"/>
                  <a:cs typeface="Ayuthaya"/>
                </a:rPr>
                <a:t> de </a:t>
              </a:r>
              <a:r>
                <a:rPr lang="en-US" b="1" dirty="0" err="1" smtClean="0">
                  <a:latin typeface="Ayuthaya"/>
                  <a:cs typeface="Ayuthaya"/>
                </a:rPr>
                <a:t>tiro</a:t>
              </a:r>
              <a:endParaRPr lang="en-US" b="1" dirty="0">
                <a:latin typeface="Ayuthaya"/>
                <a:cs typeface="Ayuthaya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267744" y="493187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  <a:latin typeface="Ayuthaya"/>
                <a:cs typeface="Ayuthaya"/>
              </a:rPr>
              <a:t>SI</a:t>
            </a:r>
            <a:endParaRPr lang="en-US" b="1" dirty="0">
              <a:solidFill>
                <a:srgbClr val="000000"/>
              </a:solidFill>
              <a:latin typeface="Ayuthaya"/>
              <a:cs typeface="Ayuthay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923928" y="393305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  <a:latin typeface="Ayuthaya"/>
                <a:cs typeface="Ayuthaya"/>
              </a:rPr>
              <a:t>NO</a:t>
            </a:r>
            <a:endParaRPr lang="en-US" b="1" dirty="0">
              <a:solidFill>
                <a:srgbClr val="000000"/>
              </a:solidFill>
              <a:latin typeface="Ayuthaya"/>
              <a:cs typeface="Ayuthaya"/>
            </a:endParaRPr>
          </a:p>
        </p:txBody>
      </p:sp>
    </p:spTree>
    <p:extLst>
      <p:ext uri="{BB962C8B-B14F-4D97-AF65-F5344CB8AC3E}">
        <p14:creationId xmlns:p14="http://schemas.microsoft.com/office/powerpoint/2010/main" val="881701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nt_hablando.png"/>
          <p:cNvPicPr>
            <a:picLocks noChangeAspect="1"/>
          </p:cNvPicPr>
          <p:nvPr/>
        </p:nvPicPr>
        <p:blipFill>
          <a:blip r:embed="rId2">
            <a:alphaModFix amt="92000"/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326"/>
                    </a14:imgEffect>
                    <a14:imgEffect>
                      <a14:saturation sat="26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58057">
            <a:off x="5950930" y="5315066"/>
            <a:ext cx="1456654" cy="1092491"/>
          </a:xfrm>
          <a:prstGeom prst="rect">
            <a:avLst/>
          </a:prstGeom>
          <a:solidFill>
            <a:schemeClr val="accent3">
              <a:lumMod val="75000"/>
              <a:alpha val="46000"/>
            </a:schemeClr>
          </a:solidFill>
        </p:spPr>
      </p:pic>
      <p:pic>
        <p:nvPicPr>
          <p:cNvPr id="3" name="Picture 2" descr="camaras-digitales-barata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447" y="2710160"/>
            <a:ext cx="2693801" cy="1942976"/>
          </a:xfrm>
          <a:prstGeom prst="rect">
            <a:avLst/>
          </a:prstGeom>
        </p:spPr>
      </p:pic>
      <p:cxnSp>
        <p:nvCxnSpPr>
          <p:cNvPr id="32" name="Straight Connector 31"/>
          <p:cNvCxnSpPr>
            <a:stCxn id="6" idx="2"/>
          </p:cNvCxnSpPr>
          <p:nvPr/>
        </p:nvCxnSpPr>
        <p:spPr>
          <a:xfrm>
            <a:off x="2519772" y="1483043"/>
            <a:ext cx="36004" cy="4394229"/>
          </a:xfrm>
          <a:prstGeom prst="line">
            <a:avLst/>
          </a:prstGeom>
          <a:ln w="57150" cmpd="sng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755576" y="764704"/>
            <a:ext cx="3672408" cy="720080"/>
          </a:xfrm>
          <a:prstGeom prst="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55576" y="836712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yuthaya"/>
                <a:cs typeface="Ayuthaya"/>
              </a:rPr>
              <a:t>Mover </a:t>
            </a:r>
            <a:r>
              <a:rPr lang="en-US" b="1" dirty="0" err="1" smtClean="0">
                <a:solidFill>
                  <a:schemeClr val="bg1"/>
                </a:solidFill>
                <a:latin typeface="Ayuthaya"/>
                <a:cs typeface="Ayuthaya"/>
              </a:rPr>
              <a:t>palanca</a:t>
            </a:r>
            <a:r>
              <a:rPr lang="en-US" b="1" dirty="0" smtClean="0">
                <a:solidFill>
                  <a:schemeClr val="bg1"/>
                </a:solidFill>
                <a:latin typeface="Ayuthaya"/>
                <a:cs typeface="Ayuthaya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Ayuthaya"/>
                <a:cs typeface="Ayuthaya"/>
              </a:rPr>
              <a:t>tiro</a:t>
            </a:r>
            <a:r>
              <a:rPr lang="en-US" b="1" dirty="0" smtClean="0">
                <a:solidFill>
                  <a:schemeClr val="bg1"/>
                </a:solidFill>
                <a:latin typeface="Ayuthaya"/>
                <a:cs typeface="Ayuthaya"/>
              </a:rPr>
              <a:t> hasta </a:t>
            </a:r>
            <a:r>
              <a:rPr lang="en-US" b="1" dirty="0" err="1" smtClean="0">
                <a:solidFill>
                  <a:schemeClr val="bg1"/>
                </a:solidFill>
                <a:latin typeface="Ayuthaya"/>
                <a:cs typeface="Ayuthaya"/>
              </a:rPr>
              <a:t>ángulo</a:t>
            </a:r>
            <a:r>
              <a:rPr lang="en-US" b="1" dirty="0" smtClean="0">
                <a:solidFill>
                  <a:schemeClr val="bg1"/>
                </a:solidFill>
                <a:latin typeface="Ayuthaya"/>
                <a:cs typeface="Ayuthaya"/>
              </a:rPr>
              <a:t> de </a:t>
            </a:r>
            <a:r>
              <a:rPr lang="en-US" b="1" dirty="0" err="1" smtClean="0">
                <a:solidFill>
                  <a:schemeClr val="bg1"/>
                </a:solidFill>
                <a:latin typeface="Ayuthaya"/>
                <a:cs typeface="Ayuthaya"/>
              </a:rPr>
              <a:t>tiro</a:t>
            </a:r>
            <a:endParaRPr lang="en-US" b="1" dirty="0">
              <a:solidFill>
                <a:schemeClr val="bg1"/>
              </a:solidFill>
              <a:latin typeface="Ayuthaya"/>
              <a:cs typeface="Ayuthay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55576" y="1916832"/>
            <a:ext cx="3672408" cy="720080"/>
          </a:xfrm>
          <a:prstGeom prst="rect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55576" y="3068960"/>
            <a:ext cx="3672408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55576" y="327569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800000"/>
                </a:solidFill>
                <a:latin typeface="Ayuthaya"/>
                <a:cs typeface="Ayuthaya"/>
              </a:rPr>
              <a:t>Tomar</a:t>
            </a:r>
            <a:r>
              <a:rPr lang="en-US" b="1" dirty="0" smtClean="0">
                <a:solidFill>
                  <a:srgbClr val="800000"/>
                </a:solidFill>
                <a:latin typeface="Ayuthaya"/>
                <a:cs typeface="Ayuthaya"/>
              </a:rPr>
              <a:t> </a:t>
            </a:r>
            <a:r>
              <a:rPr lang="en-US" b="1" dirty="0" err="1" smtClean="0">
                <a:solidFill>
                  <a:srgbClr val="800000"/>
                </a:solidFill>
                <a:latin typeface="Ayuthaya"/>
                <a:cs typeface="Ayuthaya"/>
              </a:rPr>
              <a:t>foto</a:t>
            </a:r>
            <a:endParaRPr lang="en-US" b="1" dirty="0">
              <a:solidFill>
                <a:srgbClr val="800000"/>
              </a:solidFill>
              <a:latin typeface="Ayuthaya"/>
              <a:cs typeface="Ayuthaya"/>
            </a:endParaRPr>
          </a:p>
        </p:txBody>
      </p:sp>
      <p:sp>
        <p:nvSpPr>
          <p:cNvPr id="20" name="Rounded Rectangular Callout 19"/>
          <p:cNvSpPr/>
          <p:nvPr/>
        </p:nvSpPr>
        <p:spPr>
          <a:xfrm rot="1499537">
            <a:off x="5575092" y="4839744"/>
            <a:ext cx="3456384" cy="742250"/>
          </a:xfrm>
          <a:prstGeom prst="wedgeRoundRectCallou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 rot="1446499">
            <a:off x="5558231" y="4898560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3366FF"/>
                </a:solidFill>
                <a:cs typeface="Ayuthaya"/>
              </a:rPr>
              <a:t>Escribir</a:t>
            </a:r>
            <a:r>
              <a:rPr lang="en-US" b="1" dirty="0" smtClean="0">
                <a:solidFill>
                  <a:srgbClr val="3366FF"/>
                </a:solidFill>
                <a:cs typeface="Ayuthaya"/>
              </a:rPr>
              <a:t> </a:t>
            </a:r>
            <a:r>
              <a:rPr lang="en-US" b="1" dirty="0" err="1" smtClean="0">
                <a:solidFill>
                  <a:srgbClr val="3366FF"/>
                </a:solidFill>
                <a:cs typeface="Ayuthaya"/>
              </a:rPr>
              <a:t>éstos</a:t>
            </a:r>
            <a:r>
              <a:rPr lang="en-US" b="1" dirty="0" smtClean="0">
                <a:solidFill>
                  <a:srgbClr val="3366FF"/>
                </a:solidFill>
                <a:cs typeface="Ayuthaya"/>
              </a:rPr>
              <a:t> </a:t>
            </a:r>
            <a:r>
              <a:rPr lang="en-US" b="1" dirty="0" err="1" smtClean="0">
                <a:solidFill>
                  <a:srgbClr val="3366FF"/>
                </a:solidFill>
                <a:cs typeface="Ayuthaya"/>
              </a:rPr>
              <a:t>datos</a:t>
            </a:r>
            <a:r>
              <a:rPr lang="en-US" b="1" dirty="0" smtClean="0">
                <a:solidFill>
                  <a:srgbClr val="3366FF"/>
                </a:solidFill>
                <a:cs typeface="Ayuthaya"/>
              </a:rPr>
              <a:t> en la </a:t>
            </a:r>
            <a:r>
              <a:rPr lang="en-US" b="1" dirty="0" err="1" smtClean="0">
                <a:solidFill>
                  <a:srgbClr val="3366FF"/>
                </a:solidFill>
                <a:cs typeface="Ayuthaya"/>
              </a:rPr>
              <a:t>hoja</a:t>
            </a:r>
            <a:r>
              <a:rPr lang="en-US" b="1" dirty="0" smtClean="0">
                <a:solidFill>
                  <a:srgbClr val="3366FF"/>
                </a:solidFill>
                <a:cs typeface="Ayuthaya"/>
              </a:rPr>
              <a:t> del </a:t>
            </a:r>
            <a:r>
              <a:rPr lang="en-US" b="1" dirty="0" err="1" smtClean="0">
                <a:solidFill>
                  <a:srgbClr val="3366FF"/>
                </a:solidFill>
                <a:cs typeface="Ayuthaya"/>
              </a:rPr>
              <a:t>experimento</a:t>
            </a:r>
            <a:endParaRPr lang="en-US" b="1" dirty="0">
              <a:solidFill>
                <a:srgbClr val="3366FF"/>
              </a:solidFill>
              <a:cs typeface="Ayuthaya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755576" y="4221088"/>
            <a:ext cx="3672408" cy="720080"/>
            <a:chOff x="539552" y="4653136"/>
            <a:chExt cx="3672408" cy="720080"/>
          </a:xfrm>
          <a:solidFill>
            <a:schemeClr val="bg2">
              <a:lumMod val="50000"/>
            </a:schemeClr>
          </a:solidFill>
        </p:grpSpPr>
        <p:sp>
          <p:nvSpPr>
            <p:cNvPr id="23" name="Rectangle 22"/>
            <p:cNvSpPr/>
            <p:nvPr/>
          </p:nvSpPr>
          <p:spPr>
            <a:xfrm>
              <a:off x="539552" y="4653136"/>
              <a:ext cx="3672408" cy="720080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39552" y="4725144"/>
              <a:ext cx="3528392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 smtClean="0">
                  <a:latin typeface="Ayuthaya"/>
                  <a:cs typeface="Ayuthaya"/>
                </a:rPr>
                <a:t>Medir</a:t>
              </a:r>
              <a:r>
                <a:rPr lang="en-US" b="1" dirty="0" smtClean="0">
                  <a:latin typeface="Ayuthaya"/>
                  <a:cs typeface="Ayuthaya"/>
                </a:rPr>
                <a:t> la </a:t>
              </a:r>
              <a:r>
                <a:rPr lang="en-US" b="1" dirty="0" err="1" smtClean="0">
                  <a:latin typeface="Ayuthaya"/>
                  <a:cs typeface="Ayuthaya"/>
                </a:rPr>
                <a:t>altura</a:t>
              </a:r>
              <a:r>
                <a:rPr lang="en-US" b="1" dirty="0" smtClean="0">
                  <a:latin typeface="Ayuthaya"/>
                  <a:cs typeface="Ayuthaya"/>
                </a:rPr>
                <a:t> </a:t>
              </a:r>
              <a:r>
                <a:rPr lang="en-US" b="1" dirty="0" err="1" smtClean="0">
                  <a:latin typeface="Ayuthaya"/>
                  <a:cs typeface="Ayuthaya"/>
                </a:rPr>
                <a:t>máxima</a:t>
              </a:r>
              <a:r>
                <a:rPr lang="en-US" b="1" dirty="0" smtClean="0">
                  <a:latin typeface="Ayuthaya"/>
                  <a:cs typeface="Ayuthaya"/>
                </a:rPr>
                <a:t> y </a:t>
              </a:r>
              <a:r>
                <a:rPr lang="en-US" b="1" dirty="0" err="1" smtClean="0">
                  <a:latin typeface="Ayuthaya"/>
                  <a:cs typeface="Ayuthaya"/>
                </a:rPr>
                <a:t>alcance</a:t>
              </a:r>
              <a:r>
                <a:rPr lang="en-US" b="1" dirty="0" smtClean="0">
                  <a:latin typeface="Ayuthaya"/>
                  <a:cs typeface="Ayuthaya"/>
                </a:rPr>
                <a:t> </a:t>
              </a:r>
              <a:r>
                <a:rPr lang="en-US" b="1" dirty="0" err="1" smtClean="0">
                  <a:latin typeface="Ayuthaya"/>
                  <a:cs typeface="Ayuthaya"/>
                </a:rPr>
                <a:t>máximo</a:t>
              </a:r>
              <a:endParaRPr lang="en-US" b="1" dirty="0">
                <a:latin typeface="Ayuthaya"/>
                <a:cs typeface="Ayuthaya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755576" y="1990581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800000"/>
                </a:solidFill>
                <a:latin typeface="Ayuthaya"/>
                <a:cs typeface="Ayuthaya"/>
              </a:rPr>
              <a:t>Colocar</a:t>
            </a:r>
            <a:r>
              <a:rPr lang="en-US" b="1" dirty="0" smtClean="0">
                <a:solidFill>
                  <a:srgbClr val="800000"/>
                </a:solidFill>
                <a:latin typeface="Ayuthaya"/>
                <a:cs typeface="Ayuthaya"/>
              </a:rPr>
              <a:t> </a:t>
            </a:r>
            <a:r>
              <a:rPr lang="en-US" b="1" dirty="0" err="1" smtClean="0">
                <a:solidFill>
                  <a:srgbClr val="800000"/>
                </a:solidFill>
                <a:latin typeface="Ayuthaya"/>
                <a:cs typeface="Ayuthaya"/>
              </a:rPr>
              <a:t>proyectil</a:t>
            </a:r>
            <a:r>
              <a:rPr lang="en-US" b="1" dirty="0" smtClean="0">
                <a:solidFill>
                  <a:srgbClr val="800000"/>
                </a:solidFill>
                <a:latin typeface="Ayuthaya"/>
                <a:cs typeface="Ayuthaya"/>
              </a:rPr>
              <a:t> en la </a:t>
            </a:r>
            <a:r>
              <a:rPr lang="en-US" b="1" dirty="0" err="1" smtClean="0">
                <a:solidFill>
                  <a:srgbClr val="800000"/>
                </a:solidFill>
                <a:latin typeface="Ayuthaya"/>
                <a:cs typeface="Ayuthaya"/>
              </a:rPr>
              <a:t>copa</a:t>
            </a:r>
            <a:r>
              <a:rPr lang="en-US" b="1" dirty="0" smtClean="0">
                <a:solidFill>
                  <a:srgbClr val="800000"/>
                </a:solidFill>
                <a:latin typeface="Ayuthaya"/>
                <a:cs typeface="Ayuthaya"/>
              </a:rPr>
              <a:t> y </a:t>
            </a:r>
            <a:r>
              <a:rPr lang="en-US" b="1" dirty="0" err="1" smtClean="0">
                <a:solidFill>
                  <a:srgbClr val="800000"/>
                </a:solidFill>
                <a:latin typeface="Ayuthaya"/>
                <a:cs typeface="Ayuthaya"/>
              </a:rPr>
              <a:t>disparar</a:t>
            </a:r>
            <a:endParaRPr lang="en-US" b="1" dirty="0">
              <a:solidFill>
                <a:srgbClr val="800000"/>
              </a:solidFill>
              <a:latin typeface="Ayuthaya"/>
              <a:cs typeface="Ayuthaya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755576" y="5373216"/>
            <a:ext cx="3672408" cy="720080"/>
            <a:chOff x="539552" y="4653136"/>
            <a:chExt cx="3672408" cy="720080"/>
          </a:xfrm>
          <a:solidFill>
            <a:srgbClr val="FFFF00"/>
          </a:solidFill>
        </p:grpSpPr>
        <p:sp>
          <p:nvSpPr>
            <p:cNvPr id="35" name="Rectangle 34"/>
            <p:cNvSpPr/>
            <p:nvPr/>
          </p:nvSpPr>
          <p:spPr>
            <a:xfrm>
              <a:off x="539552" y="4653136"/>
              <a:ext cx="3672408" cy="720080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39552" y="4725144"/>
              <a:ext cx="3528392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 smtClean="0">
                  <a:latin typeface="Ayuthaya"/>
                  <a:cs typeface="Ayuthaya"/>
                </a:rPr>
                <a:t>Medir</a:t>
              </a:r>
              <a:r>
                <a:rPr lang="en-US" b="1" dirty="0" smtClean="0">
                  <a:latin typeface="Ayuthaya"/>
                  <a:cs typeface="Ayuthaya"/>
                </a:rPr>
                <a:t> el </a:t>
              </a:r>
              <a:r>
                <a:rPr lang="en-US" b="1" dirty="0" err="1" smtClean="0">
                  <a:latin typeface="Ayuthaya"/>
                  <a:cs typeface="Ayuthaya"/>
                </a:rPr>
                <a:t>tiempo</a:t>
              </a:r>
              <a:r>
                <a:rPr lang="en-US" b="1" dirty="0" smtClean="0">
                  <a:latin typeface="Ayuthaya"/>
                  <a:cs typeface="Ayuthaya"/>
                </a:rPr>
                <a:t> </a:t>
              </a:r>
              <a:r>
                <a:rPr lang="en-US" b="1" dirty="0" err="1" smtClean="0">
                  <a:latin typeface="Ayuthaya"/>
                  <a:cs typeface="Ayuthaya"/>
                </a:rPr>
                <a:t>para</a:t>
              </a:r>
              <a:r>
                <a:rPr lang="en-US" b="1" dirty="0" smtClean="0">
                  <a:latin typeface="Ayuthaya"/>
                  <a:cs typeface="Ayuthaya"/>
                </a:rPr>
                <a:t> la </a:t>
              </a:r>
              <a:r>
                <a:rPr lang="en-US" b="1" dirty="0" err="1" smtClean="0">
                  <a:latin typeface="Ayuthaya"/>
                  <a:cs typeface="Ayuthaya"/>
                </a:rPr>
                <a:t>altura</a:t>
              </a:r>
              <a:r>
                <a:rPr lang="en-US" b="1" dirty="0" smtClean="0">
                  <a:latin typeface="Ayuthaya"/>
                  <a:cs typeface="Ayuthaya"/>
                </a:rPr>
                <a:t> y </a:t>
              </a:r>
              <a:r>
                <a:rPr lang="en-US" b="1" dirty="0" err="1" smtClean="0">
                  <a:latin typeface="Ayuthaya"/>
                  <a:cs typeface="Ayuthaya"/>
                </a:rPr>
                <a:t>alcance</a:t>
              </a:r>
              <a:r>
                <a:rPr lang="en-US" b="1" dirty="0" smtClean="0">
                  <a:latin typeface="Ayuthaya"/>
                  <a:cs typeface="Ayuthaya"/>
                </a:rPr>
                <a:t> </a:t>
              </a:r>
              <a:r>
                <a:rPr lang="en-US" b="1" dirty="0" err="1" smtClean="0">
                  <a:latin typeface="Ayuthaya"/>
                  <a:cs typeface="Ayuthaya"/>
                </a:rPr>
                <a:t>máximo</a:t>
              </a:r>
              <a:endParaRPr lang="en-US" b="1" dirty="0">
                <a:latin typeface="Ayuthaya"/>
                <a:cs typeface="Ayuthaya"/>
              </a:endParaRPr>
            </a:p>
          </p:txBody>
        </p:sp>
      </p:grpSp>
      <p:pic>
        <p:nvPicPr>
          <p:cNvPr id="7" name="Picture 6" descr="CINTA-METRICA1.jpg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005064"/>
            <a:ext cx="1656184" cy="1656184"/>
          </a:xfrm>
          <a:prstGeom prst="rect">
            <a:avLst/>
          </a:prstGeom>
        </p:spPr>
      </p:pic>
      <p:pic>
        <p:nvPicPr>
          <p:cNvPr id="9" name="Picture 8" descr="cronometro-deportivo-digital-con-correa-a-prueba-de-agua-22641-MLM20233121933_012015-F.jpg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304" y="5184576"/>
            <a:ext cx="1556792" cy="1556792"/>
          </a:xfrm>
          <a:prstGeom prst="rect">
            <a:avLst/>
          </a:prstGeom>
        </p:spPr>
      </p:pic>
      <p:pic>
        <p:nvPicPr>
          <p:cNvPr id="12" name="Picture 11" descr="disparo.jpg"/>
          <p:cNvPicPr>
            <a:picLocks noChangeAspect="1"/>
          </p:cNvPicPr>
          <p:nvPr/>
        </p:nvPicPr>
        <p:blipFill rotWithShape="1">
          <a:blip r:embed="rId9">
            <a:alphaModFix amt="92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Marker/>
                    </a14:imgEffect>
                    <a14:imgEffect>
                      <a14:colorTemperature colorTemp="47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5" t="12666" r="1" b="13534"/>
          <a:stretch/>
        </p:blipFill>
        <p:spPr>
          <a:xfrm>
            <a:off x="4499992" y="524702"/>
            <a:ext cx="3794514" cy="2112210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269042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1520" y="404664"/>
            <a:ext cx="3672408" cy="720080"/>
          </a:xfrm>
          <a:prstGeom prst="rect">
            <a:avLst/>
          </a:prstGeom>
          <a:solidFill>
            <a:srgbClr val="625F9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-252536" y="404664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FFFF00"/>
                </a:solidFill>
                <a:latin typeface="Ayuthaya"/>
                <a:cs typeface="Ayuthaya"/>
              </a:rPr>
              <a:t>Reemplazar</a:t>
            </a:r>
            <a:r>
              <a:rPr lang="en-US" b="1" dirty="0" smtClean="0">
                <a:solidFill>
                  <a:srgbClr val="FFFF00"/>
                </a:solidFill>
                <a:latin typeface="Ayuthaya"/>
                <a:cs typeface="Ayuthaya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Ayuthaya"/>
                <a:cs typeface="Ayuthaya"/>
              </a:rPr>
              <a:t>para</a:t>
            </a:r>
            <a:r>
              <a:rPr lang="en-US" b="1" dirty="0" smtClean="0">
                <a:solidFill>
                  <a:srgbClr val="FFFF00"/>
                </a:solidFill>
                <a:latin typeface="Ayuthaya"/>
                <a:cs typeface="Ayuthaya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Ayuthaya"/>
                <a:cs typeface="Ayuthaya"/>
              </a:rPr>
              <a:t>calcular</a:t>
            </a:r>
            <a:r>
              <a:rPr lang="en-US" b="1" dirty="0" smtClean="0">
                <a:solidFill>
                  <a:srgbClr val="FFFF00"/>
                </a:solidFill>
                <a:latin typeface="Ayuthaya"/>
                <a:cs typeface="Ayuthaya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Ayuthaya"/>
                <a:cs typeface="Ayuthaya"/>
              </a:rPr>
              <a:t>velocidad</a:t>
            </a:r>
            <a:r>
              <a:rPr lang="en-US" b="1" dirty="0" smtClean="0">
                <a:solidFill>
                  <a:srgbClr val="FFFF00"/>
                </a:solidFill>
                <a:latin typeface="Ayuthaya"/>
                <a:cs typeface="Ayuthaya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Ayuthaya"/>
                <a:cs typeface="Ayuthaya"/>
              </a:rPr>
              <a:t>inicial</a:t>
            </a:r>
            <a:r>
              <a:rPr lang="en-US" b="1" dirty="0" smtClean="0">
                <a:solidFill>
                  <a:srgbClr val="FFFF00"/>
                </a:solidFill>
                <a:latin typeface="Ayuthaya"/>
                <a:cs typeface="Ayuthaya"/>
              </a:rPr>
              <a:t> (V</a:t>
            </a:r>
            <a:r>
              <a:rPr lang="en-US" b="1" baseline="-25000" dirty="0" smtClean="0">
                <a:solidFill>
                  <a:srgbClr val="FFFF00"/>
                </a:solidFill>
                <a:latin typeface="Ayuthaya"/>
                <a:cs typeface="Ayuthaya"/>
              </a:rPr>
              <a:t>i</a:t>
            </a:r>
            <a:r>
              <a:rPr lang="en-US" b="1" dirty="0" smtClean="0">
                <a:solidFill>
                  <a:srgbClr val="FFFF00"/>
                </a:solidFill>
                <a:latin typeface="Ayuthaya"/>
                <a:cs typeface="Ayuthaya"/>
              </a:rPr>
              <a:t>)</a:t>
            </a:r>
            <a:endParaRPr lang="en-US" b="1" dirty="0">
              <a:solidFill>
                <a:srgbClr val="FFFF00"/>
              </a:solidFill>
              <a:latin typeface="Ayuthaya"/>
              <a:cs typeface="Ayuthay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1520" y="1412776"/>
            <a:ext cx="3672408" cy="720080"/>
          </a:xfrm>
          <a:prstGeom prst="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1520" y="2420888"/>
            <a:ext cx="3672408" cy="720080"/>
          </a:xfrm>
          <a:prstGeom prst="rect">
            <a:avLst/>
          </a:prstGeom>
          <a:solidFill>
            <a:srgbClr val="C56D7E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51520" y="2420888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800000"/>
                </a:solidFill>
                <a:latin typeface="Ayuthaya"/>
                <a:cs typeface="Ayuthaya"/>
              </a:rPr>
              <a:t>Calcular</a:t>
            </a:r>
            <a:r>
              <a:rPr lang="en-US" b="1" dirty="0" smtClean="0">
                <a:solidFill>
                  <a:srgbClr val="800000"/>
                </a:solidFill>
                <a:latin typeface="Ayuthaya"/>
                <a:cs typeface="Ayuthaya"/>
              </a:rPr>
              <a:t> el </a:t>
            </a:r>
            <a:r>
              <a:rPr lang="en-US" b="1" dirty="0" err="1" smtClean="0">
                <a:solidFill>
                  <a:srgbClr val="800000"/>
                </a:solidFill>
                <a:latin typeface="Ayuthaya"/>
                <a:cs typeface="Ayuthaya"/>
              </a:rPr>
              <a:t>alcance</a:t>
            </a:r>
            <a:r>
              <a:rPr lang="en-US" b="1" dirty="0" smtClean="0">
                <a:solidFill>
                  <a:srgbClr val="800000"/>
                </a:solidFill>
                <a:latin typeface="Ayuthaya"/>
                <a:cs typeface="Ayuthaya"/>
              </a:rPr>
              <a:t> </a:t>
            </a:r>
            <a:r>
              <a:rPr lang="en-US" b="1" dirty="0" err="1" smtClean="0">
                <a:solidFill>
                  <a:srgbClr val="800000"/>
                </a:solidFill>
                <a:latin typeface="Ayuthaya"/>
                <a:cs typeface="Ayuthaya"/>
              </a:rPr>
              <a:t>máximo</a:t>
            </a:r>
            <a:r>
              <a:rPr lang="en-US" b="1" dirty="0" smtClean="0">
                <a:solidFill>
                  <a:srgbClr val="800000"/>
                </a:solidFill>
                <a:latin typeface="Ayuthaya"/>
                <a:cs typeface="Ayuthaya"/>
              </a:rPr>
              <a:t> (</a:t>
            </a:r>
            <a:r>
              <a:rPr lang="en-US" b="1" dirty="0" err="1" smtClean="0">
                <a:solidFill>
                  <a:srgbClr val="800000"/>
                </a:solidFill>
                <a:latin typeface="Ayuthaya"/>
                <a:cs typeface="Ayuthaya"/>
              </a:rPr>
              <a:t>x</a:t>
            </a:r>
            <a:r>
              <a:rPr lang="en-US" b="1" baseline="-25000" dirty="0" err="1" smtClean="0">
                <a:solidFill>
                  <a:srgbClr val="800000"/>
                </a:solidFill>
                <a:latin typeface="Ayuthaya"/>
                <a:cs typeface="Ayuthaya"/>
              </a:rPr>
              <a:t>max</a:t>
            </a:r>
            <a:r>
              <a:rPr lang="en-US" b="1" dirty="0" smtClean="0">
                <a:solidFill>
                  <a:srgbClr val="800000"/>
                </a:solidFill>
                <a:latin typeface="Ayuthaya"/>
                <a:cs typeface="Ayuthaya"/>
              </a:rPr>
              <a:t>)</a:t>
            </a:r>
            <a:endParaRPr lang="en-US" b="1" dirty="0">
              <a:solidFill>
                <a:srgbClr val="800000"/>
              </a:solidFill>
              <a:latin typeface="Ayuthaya"/>
              <a:cs typeface="Ayuthaya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51520" y="3429000"/>
            <a:ext cx="3672408" cy="720080"/>
            <a:chOff x="539552" y="3861048"/>
            <a:chExt cx="3672408" cy="720080"/>
          </a:xfrm>
          <a:solidFill>
            <a:schemeClr val="bg2">
              <a:lumMod val="50000"/>
            </a:schemeClr>
          </a:solidFill>
        </p:grpSpPr>
        <p:sp>
          <p:nvSpPr>
            <p:cNvPr id="23" name="Rectangle 22"/>
            <p:cNvSpPr/>
            <p:nvPr/>
          </p:nvSpPr>
          <p:spPr>
            <a:xfrm>
              <a:off x="539552" y="3861048"/>
              <a:ext cx="3672408" cy="720080"/>
            </a:xfrm>
            <a:prstGeom prst="rect">
              <a:avLst/>
            </a:prstGeom>
            <a:solidFill>
              <a:srgbClr val="7B6949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39552" y="3861048"/>
              <a:ext cx="35283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 smtClean="0">
                  <a:latin typeface="Ayuthaya"/>
                  <a:cs typeface="Ayuthaya"/>
                </a:rPr>
                <a:t>Calcular</a:t>
              </a:r>
              <a:r>
                <a:rPr lang="en-US" b="1" dirty="0" smtClean="0">
                  <a:latin typeface="Ayuthaya"/>
                  <a:cs typeface="Ayuthaya"/>
                </a:rPr>
                <a:t> </a:t>
              </a:r>
              <a:r>
                <a:rPr lang="en-US" b="1" dirty="0" err="1" smtClean="0">
                  <a:latin typeface="Ayuthaya"/>
                  <a:cs typeface="Ayuthaya"/>
                </a:rPr>
                <a:t>posiciones</a:t>
              </a:r>
              <a:r>
                <a:rPr lang="en-US" b="1" dirty="0" smtClean="0">
                  <a:latin typeface="Ayuthaya"/>
                  <a:cs typeface="Ayuthaya"/>
                </a:rPr>
                <a:t> </a:t>
              </a:r>
              <a:r>
                <a:rPr lang="en-US" b="1" i="1" dirty="0" smtClean="0">
                  <a:latin typeface="Ayuthaya"/>
                  <a:cs typeface="Ayuthaya"/>
                </a:rPr>
                <a:t>x, y</a:t>
              </a:r>
              <a:r>
                <a:rPr lang="en-US" b="1" dirty="0" smtClean="0">
                  <a:latin typeface="Ayuthaya"/>
                  <a:cs typeface="Ayuthaya"/>
                </a:rPr>
                <a:t> en la </a:t>
              </a:r>
              <a:r>
                <a:rPr lang="en-US" b="1" dirty="0" err="1" smtClean="0">
                  <a:latin typeface="Ayuthaya"/>
                  <a:cs typeface="Ayuthaya"/>
                </a:rPr>
                <a:t>mitad</a:t>
              </a:r>
              <a:r>
                <a:rPr lang="en-US" b="1" dirty="0" smtClean="0">
                  <a:latin typeface="Ayuthaya"/>
                  <a:cs typeface="Ayuthaya"/>
                </a:rPr>
                <a:t> del </a:t>
              </a:r>
              <a:r>
                <a:rPr lang="en-US" b="1" dirty="0" err="1" smtClean="0">
                  <a:latin typeface="Ayuthaya"/>
                  <a:cs typeface="Ayuthaya"/>
                </a:rPr>
                <a:t>vuelo</a:t>
              </a:r>
              <a:endParaRPr lang="en-US" b="1" dirty="0">
                <a:latin typeface="Ayuthaya"/>
                <a:cs typeface="Ayuthaya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251520" y="1412776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800000"/>
                </a:solidFill>
                <a:latin typeface="Ayuthaya"/>
                <a:cs typeface="Ayuthaya"/>
              </a:rPr>
              <a:t>Calcular</a:t>
            </a:r>
            <a:r>
              <a:rPr lang="en-US" b="1" dirty="0" smtClean="0">
                <a:solidFill>
                  <a:srgbClr val="800000"/>
                </a:solidFill>
                <a:latin typeface="Ayuthaya"/>
                <a:cs typeface="Ayuthaya"/>
              </a:rPr>
              <a:t> el </a:t>
            </a:r>
            <a:r>
              <a:rPr lang="en-US" b="1" dirty="0" err="1" smtClean="0">
                <a:solidFill>
                  <a:srgbClr val="800000"/>
                </a:solidFill>
                <a:latin typeface="Ayuthaya"/>
                <a:cs typeface="Ayuthaya"/>
              </a:rPr>
              <a:t>tiempo</a:t>
            </a:r>
            <a:r>
              <a:rPr lang="en-US" b="1" dirty="0" smtClean="0">
                <a:solidFill>
                  <a:srgbClr val="800000"/>
                </a:solidFill>
                <a:latin typeface="Ayuthaya"/>
                <a:cs typeface="Ayuthaya"/>
              </a:rPr>
              <a:t> de </a:t>
            </a:r>
            <a:r>
              <a:rPr lang="en-US" b="1" dirty="0" err="1" smtClean="0">
                <a:solidFill>
                  <a:srgbClr val="800000"/>
                </a:solidFill>
                <a:latin typeface="Ayuthaya"/>
                <a:cs typeface="Ayuthaya"/>
              </a:rPr>
              <a:t>vuelo</a:t>
            </a:r>
            <a:r>
              <a:rPr lang="en-US" b="1" dirty="0" smtClean="0">
                <a:solidFill>
                  <a:srgbClr val="800000"/>
                </a:solidFill>
                <a:latin typeface="Ayuthaya"/>
                <a:cs typeface="Ayuthaya"/>
              </a:rPr>
              <a:t> (</a:t>
            </a:r>
            <a:r>
              <a:rPr lang="en-US" b="1" dirty="0" err="1" smtClean="0">
                <a:solidFill>
                  <a:srgbClr val="800000"/>
                </a:solidFill>
                <a:latin typeface="Ayuthaya"/>
                <a:cs typeface="Ayuthaya"/>
              </a:rPr>
              <a:t>t</a:t>
            </a:r>
            <a:r>
              <a:rPr lang="en-US" b="1" baseline="-25000" dirty="0" err="1" smtClean="0">
                <a:solidFill>
                  <a:srgbClr val="800000"/>
                </a:solidFill>
                <a:latin typeface="Ayuthaya"/>
                <a:cs typeface="Ayuthaya"/>
              </a:rPr>
              <a:t>v</a:t>
            </a:r>
            <a:r>
              <a:rPr lang="en-US" b="1" dirty="0" smtClean="0">
                <a:solidFill>
                  <a:srgbClr val="800000"/>
                </a:solidFill>
                <a:latin typeface="Ayuthaya"/>
                <a:cs typeface="Ayuthaya"/>
              </a:rPr>
              <a:t>)</a:t>
            </a:r>
            <a:endParaRPr lang="en-US" b="1" dirty="0">
              <a:solidFill>
                <a:srgbClr val="800000"/>
              </a:solidFill>
              <a:latin typeface="Ayuthaya"/>
              <a:cs typeface="Ayuthaya"/>
            </a:endParaRPr>
          </a:p>
        </p:txBody>
      </p:sp>
      <p:sp>
        <p:nvSpPr>
          <p:cNvPr id="20" name="Rounded Rectangular Callout 19"/>
          <p:cNvSpPr/>
          <p:nvPr/>
        </p:nvSpPr>
        <p:spPr>
          <a:xfrm rot="1319492">
            <a:off x="900716" y="4984984"/>
            <a:ext cx="2844890" cy="630437"/>
          </a:xfrm>
          <a:prstGeom prst="wedgeRoundRectCallou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 rot="1319492">
            <a:off x="818799" y="4993558"/>
            <a:ext cx="2904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3366FF"/>
                </a:solidFill>
                <a:latin typeface="Ayuthaya"/>
                <a:cs typeface="Ayuthaya"/>
              </a:rPr>
              <a:t>Ver</a:t>
            </a:r>
            <a:r>
              <a:rPr lang="en-US" sz="1200" b="1" dirty="0" smtClean="0">
                <a:solidFill>
                  <a:srgbClr val="3366FF"/>
                </a:solidFill>
                <a:latin typeface="Ayuthaya"/>
                <a:cs typeface="Ayuthaya"/>
              </a:rPr>
              <a:t> el tutorial </a:t>
            </a:r>
            <a:r>
              <a:rPr lang="en-US" sz="1200" b="1" dirty="0" err="1" smtClean="0">
                <a:solidFill>
                  <a:srgbClr val="3366FF"/>
                </a:solidFill>
                <a:latin typeface="Ayuthaya"/>
                <a:cs typeface="Ayuthaya"/>
              </a:rPr>
              <a:t>para</a:t>
            </a:r>
            <a:r>
              <a:rPr lang="en-US" sz="1200" b="1" dirty="0" smtClean="0">
                <a:solidFill>
                  <a:srgbClr val="3366FF"/>
                </a:solidFill>
                <a:latin typeface="Ayuthaya"/>
                <a:cs typeface="Ayuthaya"/>
              </a:rPr>
              <a:t> </a:t>
            </a:r>
            <a:r>
              <a:rPr lang="en-US" sz="1200" b="1" dirty="0" err="1" smtClean="0">
                <a:solidFill>
                  <a:srgbClr val="3366FF"/>
                </a:solidFill>
                <a:latin typeface="Ayuthaya"/>
                <a:cs typeface="Ayuthaya"/>
              </a:rPr>
              <a:t>hacer</a:t>
            </a:r>
            <a:r>
              <a:rPr lang="en-US" sz="1200" b="1" dirty="0" smtClean="0">
                <a:solidFill>
                  <a:srgbClr val="3366FF"/>
                </a:solidFill>
                <a:latin typeface="Ayuthaya"/>
                <a:cs typeface="Ayuthaya"/>
              </a:rPr>
              <a:t> </a:t>
            </a:r>
            <a:r>
              <a:rPr lang="en-US" sz="1200" b="1" dirty="0" err="1" smtClean="0">
                <a:solidFill>
                  <a:srgbClr val="3366FF"/>
                </a:solidFill>
                <a:latin typeface="Ayuthaya"/>
                <a:cs typeface="Ayuthaya"/>
              </a:rPr>
              <a:t>éstos</a:t>
            </a:r>
            <a:r>
              <a:rPr lang="en-US" sz="1200" b="1" dirty="0" smtClean="0">
                <a:solidFill>
                  <a:srgbClr val="3366FF"/>
                </a:solidFill>
                <a:latin typeface="Ayuthaya"/>
                <a:cs typeface="Ayuthaya"/>
              </a:rPr>
              <a:t> </a:t>
            </a:r>
            <a:r>
              <a:rPr lang="en-US" sz="1200" b="1" dirty="0" err="1" smtClean="0">
                <a:solidFill>
                  <a:srgbClr val="3366FF"/>
                </a:solidFill>
                <a:latin typeface="Ayuthaya"/>
                <a:cs typeface="Ayuthaya"/>
              </a:rPr>
              <a:t>cálculos</a:t>
            </a:r>
            <a:endParaRPr lang="en-US" sz="1200" b="1" dirty="0">
              <a:solidFill>
                <a:srgbClr val="3366FF"/>
              </a:solidFill>
              <a:latin typeface="Ayuthaya"/>
              <a:cs typeface="Ayuthaya"/>
            </a:endParaRPr>
          </a:p>
        </p:txBody>
      </p:sp>
      <p:pic>
        <p:nvPicPr>
          <p:cNvPr id="2" name="Picture 1" descr="snt_hablan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87777">
            <a:off x="395536" y="5429241"/>
            <a:ext cx="2485753" cy="1254653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4499992" y="764704"/>
            <a:ext cx="4248472" cy="720080"/>
          </a:xfrm>
          <a:prstGeom prst="rect">
            <a:avLst/>
          </a:prstGeom>
          <a:solidFill>
            <a:srgbClr val="AFFF7D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139952" y="766445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800000"/>
                </a:solidFill>
                <a:latin typeface="Ayuthaya"/>
                <a:cs typeface="Ayuthaya"/>
              </a:rPr>
              <a:t>Compare </a:t>
            </a:r>
            <a:r>
              <a:rPr lang="en-US" b="1" dirty="0" err="1" smtClean="0">
                <a:solidFill>
                  <a:srgbClr val="800000"/>
                </a:solidFill>
                <a:latin typeface="Ayuthaya"/>
                <a:cs typeface="Ayuthaya"/>
              </a:rPr>
              <a:t>éste</a:t>
            </a:r>
            <a:r>
              <a:rPr lang="en-US" b="1" dirty="0" smtClean="0">
                <a:solidFill>
                  <a:srgbClr val="800000"/>
                </a:solidFill>
                <a:latin typeface="Ayuthaya"/>
                <a:cs typeface="Ayuthaya"/>
              </a:rPr>
              <a:t> </a:t>
            </a:r>
            <a:r>
              <a:rPr lang="en-US" b="1" dirty="0" err="1" smtClean="0">
                <a:solidFill>
                  <a:srgbClr val="800000"/>
                </a:solidFill>
                <a:latin typeface="Ayuthaya"/>
                <a:cs typeface="Ayuthaya"/>
              </a:rPr>
              <a:t>t</a:t>
            </a:r>
            <a:r>
              <a:rPr lang="en-US" b="1" baseline="-25000" dirty="0" err="1" smtClean="0">
                <a:solidFill>
                  <a:srgbClr val="800000"/>
                </a:solidFill>
                <a:latin typeface="Ayuthaya"/>
                <a:cs typeface="Ayuthaya"/>
              </a:rPr>
              <a:t>v</a:t>
            </a:r>
            <a:r>
              <a:rPr lang="en-US" b="1" dirty="0">
                <a:solidFill>
                  <a:srgbClr val="800000"/>
                </a:solidFill>
                <a:latin typeface="Ayuthaya"/>
                <a:cs typeface="Ayuthaya"/>
              </a:rPr>
              <a:t> </a:t>
            </a:r>
            <a:r>
              <a:rPr lang="en-US" b="1" dirty="0" smtClean="0">
                <a:solidFill>
                  <a:srgbClr val="800000"/>
                </a:solidFill>
                <a:latin typeface="Ayuthaya"/>
                <a:cs typeface="Ayuthaya"/>
              </a:rPr>
              <a:t>con el experimental - ¿Se </a:t>
            </a:r>
            <a:r>
              <a:rPr lang="en-US" b="1" dirty="0" err="1" smtClean="0">
                <a:solidFill>
                  <a:srgbClr val="800000"/>
                </a:solidFill>
                <a:latin typeface="Ayuthaya"/>
                <a:cs typeface="Ayuthaya"/>
              </a:rPr>
              <a:t>parecen</a:t>
            </a:r>
            <a:r>
              <a:rPr lang="en-US" b="1" dirty="0" smtClean="0">
                <a:solidFill>
                  <a:srgbClr val="800000"/>
                </a:solidFill>
                <a:latin typeface="Ayuthaya"/>
                <a:cs typeface="Ayuthaya"/>
              </a:rPr>
              <a:t>?</a:t>
            </a:r>
            <a:endParaRPr lang="en-US" b="1" dirty="0">
              <a:solidFill>
                <a:srgbClr val="800000"/>
              </a:solidFill>
              <a:latin typeface="Ayuthaya"/>
              <a:cs typeface="Ayuthaya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499992" y="1628800"/>
            <a:ext cx="4248472" cy="720080"/>
          </a:xfrm>
          <a:prstGeom prst="rect">
            <a:avLst/>
          </a:prstGeom>
          <a:solidFill>
            <a:srgbClr val="FFD0A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4211960" y="1628800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800000"/>
                </a:solidFill>
                <a:latin typeface="Ayuthaya"/>
                <a:cs typeface="Ayuthaya"/>
              </a:rPr>
              <a:t> </a:t>
            </a:r>
            <a:r>
              <a:rPr lang="en-US" b="1" dirty="0" err="1" smtClean="0">
                <a:solidFill>
                  <a:srgbClr val="800000"/>
                </a:solidFill>
                <a:latin typeface="Ayuthaya"/>
                <a:cs typeface="Ayuthaya"/>
              </a:rPr>
              <a:t>Sí</a:t>
            </a:r>
            <a:r>
              <a:rPr lang="en-US" b="1" dirty="0" smtClean="0">
                <a:solidFill>
                  <a:srgbClr val="800000"/>
                </a:solidFill>
                <a:latin typeface="Ayuthaya"/>
                <a:cs typeface="Ayuthaya"/>
              </a:rPr>
              <a:t> no se </a:t>
            </a:r>
            <a:r>
              <a:rPr lang="en-US" b="1" dirty="0" err="1" smtClean="0">
                <a:solidFill>
                  <a:srgbClr val="800000"/>
                </a:solidFill>
                <a:latin typeface="Ayuthaya"/>
                <a:cs typeface="Ayuthaya"/>
              </a:rPr>
              <a:t>parecen</a:t>
            </a:r>
            <a:r>
              <a:rPr lang="en-US" b="1" dirty="0" smtClean="0">
                <a:solidFill>
                  <a:srgbClr val="800000"/>
                </a:solidFill>
                <a:latin typeface="Ayuthaya"/>
                <a:cs typeface="Ayuthaya"/>
              </a:rPr>
              <a:t>: ¿</a:t>
            </a:r>
            <a:r>
              <a:rPr lang="en-US" b="1" dirty="0" err="1" smtClean="0">
                <a:solidFill>
                  <a:srgbClr val="800000"/>
                </a:solidFill>
                <a:latin typeface="Ayuthaya"/>
                <a:cs typeface="Ayuthaya"/>
              </a:rPr>
              <a:t>Por</a:t>
            </a:r>
            <a:r>
              <a:rPr lang="en-US" b="1" dirty="0" smtClean="0">
                <a:solidFill>
                  <a:srgbClr val="800000"/>
                </a:solidFill>
                <a:latin typeface="Ayuthaya"/>
                <a:cs typeface="Ayuthaya"/>
              </a:rPr>
              <a:t> </a:t>
            </a:r>
            <a:r>
              <a:rPr lang="en-US" b="1" dirty="0" err="1" smtClean="0">
                <a:solidFill>
                  <a:srgbClr val="800000"/>
                </a:solidFill>
                <a:latin typeface="Ayuthaya"/>
                <a:cs typeface="Ayuthaya"/>
              </a:rPr>
              <a:t>qué</a:t>
            </a:r>
            <a:r>
              <a:rPr lang="en-US" b="1" dirty="0">
                <a:solidFill>
                  <a:srgbClr val="800000"/>
                </a:solidFill>
                <a:latin typeface="Ayuthaya"/>
                <a:cs typeface="Ayuthaya"/>
              </a:rPr>
              <a:t> </a:t>
            </a:r>
            <a:r>
              <a:rPr lang="en-US" b="1" dirty="0" smtClean="0">
                <a:solidFill>
                  <a:srgbClr val="800000"/>
                </a:solidFill>
                <a:latin typeface="Ayuthaya"/>
                <a:cs typeface="Ayuthaya"/>
              </a:rPr>
              <a:t>son </a:t>
            </a:r>
            <a:r>
              <a:rPr lang="en-US" b="1" dirty="0" err="1" smtClean="0">
                <a:solidFill>
                  <a:srgbClr val="800000"/>
                </a:solidFill>
                <a:latin typeface="Ayuthaya"/>
                <a:cs typeface="Ayuthaya"/>
              </a:rPr>
              <a:t>diferentes</a:t>
            </a:r>
            <a:r>
              <a:rPr lang="en-US" b="1" dirty="0" smtClean="0">
                <a:solidFill>
                  <a:srgbClr val="800000"/>
                </a:solidFill>
                <a:latin typeface="Ayuthaya"/>
                <a:cs typeface="Ayuthaya"/>
              </a:rPr>
              <a:t>?</a:t>
            </a:r>
            <a:endParaRPr lang="en-US" b="1" dirty="0">
              <a:solidFill>
                <a:srgbClr val="800000"/>
              </a:solidFill>
              <a:latin typeface="Ayuthaya"/>
              <a:cs typeface="Ayuthaya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499992" y="2636912"/>
            <a:ext cx="4248472" cy="720080"/>
          </a:xfrm>
          <a:prstGeom prst="rect">
            <a:avLst/>
          </a:prstGeom>
          <a:solidFill>
            <a:srgbClr val="FF63F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4211960" y="2649686"/>
            <a:ext cx="4680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yuthaya"/>
                <a:cs typeface="Ayuthaya"/>
              </a:rPr>
              <a:t> Compare </a:t>
            </a:r>
            <a:r>
              <a:rPr lang="en-US" b="1" dirty="0" err="1" smtClean="0">
                <a:latin typeface="Ayuthaya"/>
                <a:cs typeface="Ayuthaya"/>
              </a:rPr>
              <a:t>x</a:t>
            </a:r>
            <a:r>
              <a:rPr lang="en-US" b="1" baseline="-25000" dirty="0" err="1" smtClean="0">
                <a:latin typeface="Ayuthaya"/>
                <a:cs typeface="Ayuthaya"/>
              </a:rPr>
              <a:t>max</a:t>
            </a:r>
            <a:r>
              <a:rPr lang="en-US" b="1" baseline="-25000" dirty="0" smtClean="0">
                <a:latin typeface="Ayuthaya"/>
                <a:cs typeface="Ayuthaya"/>
              </a:rPr>
              <a:t> </a:t>
            </a:r>
            <a:r>
              <a:rPr lang="en-US" b="1" dirty="0" err="1" smtClean="0">
                <a:latin typeface="Ayuthaya"/>
                <a:cs typeface="Ayuthaya"/>
              </a:rPr>
              <a:t>experimento</a:t>
            </a:r>
            <a:r>
              <a:rPr lang="en-US" b="1" dirty="0" smtClean="0">
                <a:latin typeface="Ayuthaya"/>
                <a:cs typeface="Ayuthaya"/>
              </a:rPr>
              <a:t> con el </a:t>
            </a:r>
            <a:r>
              <a:rPr lang="en-US" b="1" dirty="0" err="1" smtClean="0">
                <a:latin typeface="Ayuthaya"/>
                <a:cs typeface="Ayuthaya"/>
              </a:rPr>
              <a:t>teórico</a:t>
            </a:r>
            <a:r>
              <a:rPr lang="en-US" b="1" dirty="0" smtClean="0">
                <a:latin typeface="Ayuthaya"/>
                <a:cs typeface="Ayuthaya"/>
              </a:rPr>
              <a:t> - </a:t>
            </a:r>
            <a:r>
              <a:rPr lang="en-US" b="1" dirty="0">
                <a:latin typeface="Ayuthaya"/>
                <a:cs typeface="Ayuthaya"/>
              </a:rPr>
              <a:t>¿Se </a:t>
            </a:r>
            <a:r>
              <a:rPr lang="en-US" b="1" dirty="0" err="1">
                <a:latin typeface="Ayuthaya"/>
                <a:cs typeface="Ayuthaya"/>
              </a:rPr>
              <a:t>parecen</a:t>
            </a:r>
            <a:r>
              <a:rPr lang="en-US" b="1" dirty="0">
                <a:latin typeface="Ayuthaya"/>
                <a:cs typeface="Ayuthaya"/>
              </a:rPr>
              <a:t>?</a:t>
            </a:r>
          </a:p>
          <a:p>
            <a:pPr algn="ctr"/>
            <a:endParaRPr lang="en-US" b="1" dirty="0">
              <a:latin typeface="Ayuthaya"/>
              <a:cs typeface="Ayuthaya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499992" y="3573016"/>
            <a:ext cx="4248472" cy="720080"/>
          </a:xfrm>
          <a:prstGeom prst="rect">
            <a:avLst/>
          </a:prstGeom>
          <a:solidFill>
            <a:srgbClr val="88992D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4139952" y="3573016"/>
            <a:ext cx="475252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800000"/>
                </a:solidFill>
                <a:latin typeface="Ayuthaya"/>
                <a:cs typeface="Ayuthaya"/>
              </a:rPr>
              <a:t> Compare </a:t>
            </a:r>
            <a:r>
              <a:rPr lang="en-US" sz="1600" b="1" dirty="0" err="1" smtClean="0">
                <a:solidFill>
                  <a:srgbClr val="800000"/>
                </a:solidFill>
                <a:latin typeface="Ayuthaya"/>
                <a:cs typeface="Ayuthaya"/>
              </a:rPr>
              <a:t>distancias</a:t>
            </a:r>
            <a:r>
              <a:rPr lang="en-US" sz="1600" b="1" dirty="0" smtClean="0">
                <a:solidFill>
                  <a:srgbClr val="800000"/>
                </a:solidFill>
                <a:latin typeface="Ayuthaya"/>
                <a:cs typeface="Ayuthaya"/>
              </a:rPr>
              <a:t> </a:t>
            </a:r>
            <a:r>
              <a:rPr lang="en-US" sz="1600" b="1" i="1" dirty="0" smtClean="0">
                <a:solidFill>
                  <a:srgbClr val="800000"/>
                </a:solidFill>
                <a:latin typeface="Ayuthaya"/>
                <a:cs typeface="Ayuthaya"/>
              </a:rPr>
              <a:t>x, y </a:t>
            </a:r>
            <a:r>
              <a:rPr lang="en-US" sz="1600" b="1" i="1" dirty="0" err="1" smtClean="0">
                <a:solidFill>
                  <a:srgbClr val="800000"/>
                </a:solidFill>
                <a:latin typeface="Ayuthaya"/>
                <a:cs typeface="Ayuthaya"/>
              </a:rPr>
              <a:t>medio</a:t>
            </a:r>
            <a:r>
              <a:rPr lang="en-US" sz="1600" b="1" i="1" dirty="0" smtClean="0">
                <a:solidFill>
                  <a:srgbClr val="800000"/>
                </a:solidFill>
                <a:latin typeface="Ayuthaya"/>
                <a:cs typeface="Ayuthaya"/>
              </a:rPr>
              <a:t> </a:t>
            </a:r>
            <a:r>
              <a:rPr lang="en-US" sz="1600" b="1" i="1" dirty="0" err="1" smtClean="0">
                <a:solidFill>
                  <a:srgbClr val="800000"/>
                </a:solidFill>
                <a:latin typeface="Ayuthaya"/>
                <a:cs typeface="Ayuthaya"/>
              </a:rPr>
              <a:t>vuelo</a:t>
            </a:r>
            <a:r>
              <a:rPr lang="en-US" sz="1600" b="1" dirty="0" smtClean="0">
                <a:solidFill>
                  <a:srgbClr val="800000"/>
                </a:solidFill>
                <a:latin typeface="Ayuthaya"/>
                <a:cs typeface="Ayuthaya"/>
              </a:rPr>
              <a:t> </a:t>
            </a:r>
            <a:r>
              <a:rPr lang="en-US" sz="1600" b="1" dirty="0" err="1" smtClean="0">
                <a:solidFill>
                  <a:srgbClr val="800000"/>
                </a:solidFill>
                <a:latin typeface="Ayuthaya"/>
                <a:cs typeface="Ayuthaya"/>
              </a:rPr>
              <a:t>experimentales</a:t>
            </a:r>
            <a:r>
              <a:rPr lang="en-US" sz="1600" b="1" dirty="0" smtClean="0">
                <a:solidFill>
                  <a:srgbClr val="800000"/>
                </a:solidFill>
                <a:latin typeface="Ayuthaya"/>
                <a:cs typeface="Ayuthaya"/>
              </a:rPr>
              <a:t> con </a:t>
            </a:r>
            <a:r>
              <a:rPr lang="en-US" sz="1600" b="1" dirty="0" err="1" smtClean="0">
                <a:solidFill>
                  <a:srgbClr val="800000"/>
                </a:solidFill>
                <a:latin typeface="Ayuthaya"/>
                <a:cs typeface="Ayuthaya"/>
              </a:rPr>
              <a:t>teóricas</a:t>
            </a:r>
            <a:endParaRPr lang="en-US" sz="1600" b="1" dirty="0">
              <a:solidFill>
                <a:srgbClr val="800000"/>
              </a:solidFill>
              <a:latin typeface="Ayuthaya"/>
              <a:cs typeface="Ayuthaya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499992" y="4509120"/>
            <a:ext cx="4248472" cy="720080"/>
          </a:xfrm>
          <a:prstGeom prst="rect">
            <a:avLst/>
          </a:prstGeom>
          <a:solidFill>
            <a:srgbClr val="79CF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4211960" y="4510861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  <a:latin typeface="Ayuthaya"/>
                <a:cs typeface="Ayuthaya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Ayuthaya"/>
                <a:cs typeface="Ayuthaya"/>
              </a:rPr>
              <a:t>Sí</a:t>
            </a:r>
            <a:r>
              <a:rPr lang="en-US" b="1" dirty="0" smtClean="0">
                <a:solidFill>
                  <a:srgbClr val="000000"/>
                </a:solidFill>
                <a:latin typeface="Ayuthaya"/>
                <a:cs typeface="Ayuthaya"/>
              </a:rPr>
              <a:t> no se </a:t>
            </a:r>
            <a:r>
              <a:rPr lang="en-US" b="1" dirty="0" err="1" smtClean="0">
                <a:solidFill>
                  <a:srgbClr val="000000"/>
                </a:solidFill>
                <a:latin typeface="Ayuthaya"/>
                <a:cs typeface="Ayuthaya"/>
              </a:rPr>
              <a:t>parecen</a:t>
            </a:r>
            <a:r>
              <a:rPr lang="en-US" b="1" dirty="0" smtClean="0">
                <a:solidFill>
                  <a:srgbClr val="000000"/>
                </a:solidFill>
                <a:latin typeface="Ayuthaya"/>
                <a:cs typeface="Ayuthaya"/>
              </a:rPr>
              <a:t>: ¿</a:t>
            </a:r>
            <a:r>
              <a:rPr lang="en-US" b="1" dirty="0" err="1" smtClean="0">
                <a:solidFill>
                  <a:srgbClr val="000000"/>
                </a:solidFill>
                <a:latin typeface="Ayuthaya"/>
                <a:cs typeface="Ayuthaya"/>
              </a:rPr>
              <a:t>Por</a:t>
            </a:r>
            <a:r>
              <a:rPr lang="en-US" b="1" dirty="0" smtClean="0">
                <a:solidFill>
                  <a:srgbClr val="000000"/>
                </a:solidFill>
                <a:latin typeface="Ayuthaya"/>
                <a:cs typeface="Ayuthaya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Ayuthaya"/>
                <a:cs typeface="Ayuthaya"/>
              </a:rPr>
              <a:t>qué</a:t>
            </a:r>
            <a:r>
              <a:rPr lang="en-US" b="1" dirty="0">
                <a:solidFill>
                  <a:srgbClr val="000000"/>
                </a:solidFill>
                <a:latin typeface="Ayuthaya"/>
                <a:cs typeface="Ayuthaya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Ayuthaya"/>
                <a:cs typeface="Ayuthaya"/>
              </a:rPr>
              <a:t>son </a:t>
            </a:r>
            <a:r>
              <a:rPr lang="en-US" b="1" dirty="0" err="1" smtClean="0">
                <a:solidFill>
                  <a:srgbClr val="000000"/>
                </a:solidFill>
                <a:latin typeface="Ayuthaya"/>
                <a:cs typeface="Ayuthaya"/>
              </a:rPr>
              <a:t>diferentes</a:t>
            </a:r>
            <a:r>
              <a:rPr lang="en-US" b="1" dirty="0" smtClean="0">
                <a:solidFill>
                  <a:srgbClr val="000000"/>
                </a:solidFill>
                <a:latin typeface="Ayuthaya"/>
                <a:cs typeface="Ayuthaya"/>
              </a:rPr>
              <a:t>?</a:t>
            </a:r>
            <a:endParaRPr lang="en-US" b="1" dirty="0">
              <a:solidFill>
                <a:srgbClr val="000000"/>
              </a:solidFill>
              <a:latin typeface="Ayuthaya"/>
              <a:cs typeface="Ayuthaya"/>
            </a:endParaRPr>
          </a:p>
        </p:txBody>
      </p:sp>
      <p:cxnSp>
        <p:nvCxnSpPr>
          <p:cNvPr id="14" name="Straight Connector 13"/>
          <p:cNvCxnSpPr>
            <a:stCxn id="8" idx="3"/>
          </p:cNvCxnSpPr>
          <p:nvPr/>
        </p:nvCxnSpPr>
        <p:spPr>
          <a:xfrm flipV="1">
            <a:off x="3923928" y="1196752"/>
            <a:ext cx="576064" cy="576064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923928" y="2708920"/>
            <a:ext cx="576064" cy="288032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923928" y="3789040"/>
            <a:ext cx="576064" cy="72008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1100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FFF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94402">
            <a:off x="6609352" y="1596441"/>
            <a:ext cx="2328863" cy="1076325"/>
          </a:xfrm>
          <a:prstGeom prst="rect">
            <a:avLst/>
          </a:prstGeom>
          <a:solidFill>
            <a:schemeClr val="accent3">
              <a:lumMod val="75000"/>
              <a:alpha val="46000"/>
            </a:schemeClr>
          </a:solidFill>
          <a:ln>
            <a:noFill/>
          </a:ln>
          <a:effectLst>
            <a:glow rad="101600">
              <a:schemeClr val="accent2">
                <a:alpha val="50000"/>
              </a:schemeClr>
            </a:glow>
            <a:outerShdw blurRad="136525" dist="50800" dir="10800000" kx="2700000" rotWithShape="0">
              <a:srgbClr val="FF0000">
                <a:alpha val="40000"/>
              </a:srgbClr>
            </a:outerShdw>
            <a:softEdge rad="88900"/>
          </a:effectLst>
          <a:scene3d>
            <a:camera prst="orthographicFront"/>
            <a:lightRig rig="threePt" dir="t"/>
          </a:scene3d>
          <a:sp3d>
            <a:bevelT w="139700" prst="cross"/>
          </a:sp3d>
          <a:ex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539" y="5805265"/>
            <a:ext cx="2921717" cy="720079"/>
          </a:xfrm>
          <a:prstGeom prst="rect">
            <a:avLst/>
          </a:prstGeom>
          <a:noFill/>
          <a:ln>
            <a:noFill/>
          </a:ln>
          <a:effectLst>
            <a:glow rad="355600">
              <a:srgbClr val="FFFF00">
                <a:alpha val="61000"/>
              </a:srgbClr>
            </a:glow>
            <a:outerShdw dist="35941" dir="2700000" algn="tl" rotWithShape="0">
              <a:schemeClr val="bg2"/>
            </a:outerShdw>
            <a:softEdge rad="88900"/>
          </a:effectLst>
          <a:scene3d>
            <a:camera prst="orthographicFront"/>
            <a:lightRig rig="threePt" dir="t"/>
          </a:scene3d>
          <a:sp3d>
            <a:bevelT prst="convex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47936" y="188640"/>
            <a:ext cx="7984504" cy="646331"/>
          </a:xfrm>
          <a:prstGeom prst="rect">
            <a:avLst/>
          </a:prstGeom>
          <a:solidFill>
            <a:schemeClr val="tx2">
              <a:lumMod val="75000"/>
            </a:schemeClr>
          </a:solidFill>
          <a:ln/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Ecuaciones</a:t>
            </a:r>
            <a:r>
              <a:rPr lang="en-US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del </a:t>
            </a:r>
            <a:r>
              <a:rPr lang="en-US" sz="3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Movimiento</a:t>
            </a:r>
            <a:r>
              <a:rPr lang="en-US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Parabólico</a:t>
            </a:r>
            <a:endParaRPr lang="en-US" sz="36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0" name="Picture 9" descr="12740612-divertida-caricatura-de-empleado-de-oficina-Foto-de-archiv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445224"/>
            <a:ext cx="1224136" cy="1224136"/>
          </a:xfrm>
          <a:prstGeom prst="rect">
            <a:avLst/>
          </a:prstGeom>
        </p:spPr>
      </p:pic>
      <p:pic>
        <p:nvPicPr>
          <p:cNvPr id="11" name="Picture 10" descr="computado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24083">
            <a:off x="396443" y="1558184"/>
            <a:ext cx="6192118" cy="36474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20575045">
            <a:off x="3203497" y="1700810"/>
            <a:ext cx="2287518" cy="1200329"/>
          </a:xfrm>
          <a:prstGeom prst="rect">
            <a:avLst/>
          </a:prstGeom>
          <a:solidFill>
            <a:srgbClr val="0000FF"/>
          </a:solidFill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V</a:t>
            </a:r>
            <a:r>
              <a:rPr lang="en-US" baseline="-25000" dirty="0" smtClean="0">
                <a:solidFill>
                  <a:srgbClr val="FFFF00"/>
                </a:solidFill>
              </a:rPr>
              <a:t>i</a:t>
            </a:r>
            <a:r>
              <a:rPr lang="en-US" dirty="0" smtClean="0">
                <a:solidFill>
                  <a:srgbClr val="FFFF00"/>
                </a:solidFill>
              </a:rPr>
              <a:t> = </a:t>
            </a:r>
            <a:r>
              <a:rPr lang="en-US" dirty="0" err="1" smtClean="0">
                <a:solidFill>
                  <a:srgbClr val="FFFF00"/>
                </a:solidFill>
              </a:rPr>
              <a:t>velocidad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inicial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err="1">
                <a:solidFill>
                  <a:srgbClr val="FFFF00"/>
                </a:solidFill>
              </a:rPr>
              <a:t>t</a:t>
            </a:r>
            <a:r>
              <a:rPr lang="en-US" baseline="-25000" dirty="0" err="1" smtClean="0">
                <a:solidFill>
                  <a:srgbClr val="FFFF00"/>
                </a:solidFill>
              </a:rPr>
              <a:t>v</a:t>
            </a:r>
            <a:r>
              <a:rPr lang="en-US" dirty="0" smtClean="0">
                <a:solidFill>
                  <a:srgbClr val="FFFF00"/>
                </a:solidFill>
              </a:rPr>
              <a:t> = </a:t>
            </a:r>
            <a:r>
              <a:rPr lang="en-US" dirty="0" err="1" smtClean="0">
                <a:solidFill>
                  <a:srgbClr val="FFFF00"/>
                </a:solidFill>
              </a:rPr>
              <a:t>tiempo</a:t>
            </a:r>
            <a:r>
              <a:rPr lang="en-US" dirty="0" smtClean="0">
                <a:solidFill>
                  <a:srgbClr val="FFFF00"/>
                </a:solidFill>
              </a:rPr>
              <a:t> de </a:t>
            </a:r>
            <a:r>
              <a:rPr lang="en-US" dirty="0" err="1" smtClean="0">
                <a:solidFill>
                  <a:srgbClr val="FFFF00"/>
                </a:solidFill>
              </a:rPr>
              <a:t>vuelo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t</a:t>
            </a:r>
            <a:r>
              <a:rPr lang="en-US" dirty="0" smtClean="0">
                <a:solidFill>
                  <a:srgbClr val="FFFF00"/>
                </a:solidFill>
              </a:rPr>
              <a:t> = </a:t>
            </a:r>
            <a:r>
              <a:rPr lang="en-US" dirty="0" err="1" smtClean="0">
                <a:solidFill>
                  <a:srgbClr val="FFFF00"/>
                </a:solidFill>
              </a:rPr>
              <a:t>tiempo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x = </a:t>
            </a:r>
            <a:r>
              <a:rPr lang="en-US" dirty="0" err="1" smtClean="0">
                <a:solidFill>
                  <a:srgbClr val="FFFF00"/>
                </a:solidFill>
              </a:rPr>
              <a:t>posici</a:t>
            </a:r>
            <a:r>
              <a:rPr lang="en-US" dirty="0" err="1" smtClean="0">
                <a:solidFill>
                  <a:srgbClr val="FFFF00"/>
                </a:solidFill>
              </a:rPr>
              <a:t>ón</a:t>
            </a:r>
            <a:r>
              <a:rPr lang="en-US" dirty="0" smtClean="0">
                <a:solidFill>
                  <a:srgbClr val="FFFF00"/>
                </a:solidFill>
              </a:rPr>
              <a:t> horizontal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2278" y="2492898"/>
            <a:ext cx="2448272" cy="1200329"/>
          </a:xfrm>
          <a:prstGeom prst="rect">
            <a:avLst/>
          </a:prstGeom>
          <a:solidFill>
            <a:srgbClr val="0000FF"/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y = </a:t>
            </a:r>
            <a:r>
              <a:rPr lang="en-US" dirty="0" err="1">
                <a:solidFill>
                  <a:srgbClr val="FFFF00"/>
                </a:solidFill>
              </a:rPr>
              <a:t>posición</a:t>
            </a:r>
            <a:r>
              <a:rPr lang="en-US" dirty="0">
                <a:solidFill>
                  <a:srgbClr val="FFFF00"/>
                </a:solidFill>
              </a:rPr>
              <a:t> vertical</a:t>
            </a:r>
          </a:p>
          <a:p>
            <a:r>
              <a:rPr lang="en-US" dirty="0" err="1">
                <a:solidFill>
                  <a:srgbClr val="FFFF00"/>
                </a:solidFill>
              </a:rPr>
              <a:t>X</a:t>
            </a:r>
            <a:r>
              <a:rPr lang="en-US" baseline="-25000" dirty="0" err="1">
                <a:solidFill>
                  <a:srgbClr val="FFFF00"/>
                </a:solidFill>
              </a:rPr>
              <a:t>max</a:t>
            </a:r>
            <a:r>
              <a:rPr lang="en-US" dirty="0">
                <a:solidFill>
                  <a:srgbClr val="FFFF00"/>
                </a:solidFill>
              </a:rPr>
              <a:t> = </a:t>
            </a:r>
            <a:r>
              <a:rPr lang="en-US" dirty="0" err="1">
                <a:solidFill>
                  <a:srgbClr val="FFFF00"/>
                </a:solidFill>
              </a:rPr>
              <a:t>alcance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máximo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l-GR" i="1" dirty="0">
                <a:solidFill>
                  <a:srgbClr val="FFFF00"/>
                </a:solidFill>
              </a:rPr>
              <a:t>Θ</a:t>
            </a:r>
            <a:r>
              <a:rPr lang="en-US" dirty="0">
                <a:solidFill>
                  <a:srgbClr val="FFFF00"/>
                </a:solidFill>
              </a:rPr>
              <a:t> = </a:t>
            </a:r>
            <a:r>
              <a:rPr lang="en-US" dirty="0" err="1">
                <a:solidFill>
                  <a:srgbClr val="FFFF00"/>
                </a:solidFill>
              </a:rPr>
              <a:t>ángulo</a:t>
            </a:r>
            <a:r>
              <a:rPr lang="en-US" dirty="0">
                <a:solidFill>
                  <a:srgbClr val="FFFF00"/>
                </a:solidFill>
              </a:rPr>
              <a:t> de </a:t>
            </a:r>
            <a:r>
              <a:rPr lang="en-US" dirty="0" err="1">
                <a:solidFill>
                  <a:srgbClr val="FFFF00"/>
                </a:solidFill>
              </a:rPr>
              <a:t>tiro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g = 9,8 m/</a:t>
            </a:r>
            <a:r>
              <a:rPr lang="en-US" dirty="0" smtClean="0">
                <a:solidFill>
                  <a:srgbClr val="FFFF00"/>
                </a:solidFill>
              </a:rPr>
              <a:t>seg</a:t>
            </a:r>
            <a:r>
              <a:rPr lang="en-US" baseline="30000" dirty="0" smtClean="0">
                <a:solidFill>
                  <a:srgbClr val="FFFF00"/>
                </a:solidFill>
              </a:rPr>
              <a:t>2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0740">
            <a:off x="1354843" y="5276125"/>
            <a:ext cx="2118171" cy="972129"/>
          </a:xfrm>
          <a:prstGeom prst="rect">
            <a:avLst/>
          </a:prstGeom>
          <a:noFill/>
          <a:ln>
            <a:noFill/>
          </a:ln>
          <a:effectLst>
            <a:glow rad="546100">
              <a:schemeClr val="accent6">
                <a:lumMod val="75000"/>
                <a:alpha val="42000"/>
              </a:schemeClr>
            </a:glow>
            <a:outerShdw blurRad="95250" dist="114300" dir="17820000" kx="2700000" rotWithShape="0">
              <a:schemeClr val="accent2">
                <a:lumMod val="75000"/>
                <a:alpha val="41000"/>
              </a:schemeClr>
            </a:outerShdw>
            <a:softEdge rad="736600"/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689" y="3181772"/>
            <a:ext cx="2265775" cy="607268"/>
          </a:xfrm>
          <a:prstGeom prst="rect">
            <a:avLst/>
          </a:prstGeom>
          <a:noFill/>
          <a:ln>
            <a:noFill/>
          </a:ln>
          <a:effectLst>
            <a:glow rad="685800">
              <a:schemeClr val="tx2">
                <a:lumMod val="60000"/>
                <a:lumOff val="40000"/>
                <a:alpha val="58000"/>
              </a:schemeClr>
            </a:glow>
            <a:outerShdw dist="35921" dir="2700000" algn="ctr" rotWithShape="0">
              <a:schemeClr val="bg2"/>
            </a:outerShdw>
            <a:reflection stA="23000" endPos="90000" dist="63500" dir="5400000" sy="-100000" algn="bl" rotWithShape="0"/>
            <a:softEdge rad="685800"/>
          </a:effectLst>
          <a:scene3d>
            <a:camera prst="orthographicFront"/>
            <a:lightRig rig="threePt" dir="t"/>
          </a:scene3d>
          <a:sp3d>
            <a:bevelT prst="angle"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15832">
            <a:off x="5452663" y="4479275"/>
            <a:ext cx="3154486" cy="608402"/>
          </a:xfrm>
          <a:prstGeom prst="rect">
            <a:avLst/>
          </a:prstGeom>
          <a:noFill/>
          <a:ln>
            <a:noFill/>
          </a:ln>
          <a:effectLst>
            <a:glow rad="406400">
              <a:schemeClr val="bg2">
                <a:lumMod val="50000"/>
                <a:alpha val="69000"/>
              </a:schemeClr>
            </a:glow>
            <a:outerShdw blurRad="63500" dist="546100" dir="13500000" kx="2700000" rotWithShape="0">
              <a:srgbClr val="000000">
                <a:alpha val="42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4964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241</Words>
  <Application>Microsoft Macintosh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Tema de Office</vt:lpstr>
      <vt:lpstr>PowerPoint Presentation</vt:lpstr>
      <vt:lpstr>PowerPoint Presentation</vt:lpstr>
      <vt:lpstr>PowerPoint Presentation</vt:lpstr>
      <vt:lpstr>PowerPoint Presentation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Luffi</dc:creator>
  <cp:lastModifiedBy>ALEXANDER CARRILLO</cp:lastModifiedBy>
  <cp:revision>37</cp:revision>
  <dcterms:created xsi:type="dcterms:W3CDTF">2016-06-05T21:57:30Z</dcterms:created>
  <dcterms:modified xsi:type="dcterms:W3CDTF">2016-06-30T20:15:56Z</dcterms:modified>
</cp:coreProperties>
</file>